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wmf" ContentType="image/x-w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648" r:id="rId1"/>
  </p:sldMasterIdLst>
  <p:notesMasterIdLst>
    <p:notesMasterId r:id="rId4"/>
  </p:notesMasterIdLst>
  <p:handoutMasterIdLst>
    <p:handoutMasterId r:id="rId16"/>
  </p:handoutMasterIdLst>
  <p:sldIdLst>
    <p:sldId id="9228" r:id="rId3"/>
    <p:sldId id="9234" r:id="rId5"/>
    <p:sldId id="9235" r:id="rId6"/>
    <p:sldId id="9192" r:id="rId7"/>
    <p:sldId id="9221" r:id="rId8"/>
    <p:sldId id="9233" r:id="rId9"/>
    <p:sldId id="9222" r:id="rId10"/>
    <p:sldId id="9230" r:id="rId11"/>
    <p:sldId id="9231" r:id="rId12"/>
    <p:sldId id="9225" r:id="rId13"/>
    <p:sldId id="9232" r:id="rId14"/>
    <p:sldId id="9227" r:id="rId15"/>
  </p:sldIdLst>
  <p:sldSz cx="12858750" cy="7232650"/>
  <p:notesSz cx="6858000" cy="9144000"/>
  <p:embeddedFontLst>
    <p:embeddedFont>
      <p:font typeface="Calibri" panose="020F0502020204030204" pitchFamily="34" charset="0"/>
      <p:regular r:id="rId20"/>
      <p:bold r:id="rId21"/>
      <p:italic r:id="rId22"/>
      <p:boldItalic r:id="rId23"/>
    </p:embeddedFont>
    <p:embeddedFont>
      <p:font typeface="微软雅黑" panose="020B0503020204020204" pitchFamily="34" charset="-122"/>
      <p:regular r:id="rId24"/>
    </p:embeddedFont>
    <p:embeddedFont>
      <p:font typeface="时尚中黑简体" panose="01010104010101010101" pitchFamily="2" charset="-122"/>
      <p:regular r:id="rId25"/>
    </p:embeddedFont>
    <p:embeddedFont>
      <p:font typeface="Wingdings 2" panose="05020102010507070707" pitchFamily="18" charset="2"/>
      <p:regular r:id="rId26"/>
    </p:embeddedFont>
  </p:embeddedFont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92F1"/>
    <a:srgbClr val="2278F4"/>
    <a:srgbClr val="969696"/>
    <a:srgbClr val="000000"/>
    <a:srgbClr val="FF3B5E"/>
    <a:srgbClr val="18A6FF"/>
    <a:srgbClr val="F2F2F2"/>
    <a:srgbClr val="4BBAFF"/>
    <a:srgbClr val="8AE1FF"/>
    <a:srgbClr val="29AB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10" autoAdjust="0"/>
    <p:restoredTop sz="95394" autoAdjust="0"/>
  </p:normalViewPr>
  <p:slideViewPr>
    <p:cSldViewPr snapToGrid="0">
      <p:cViewPr varScale="1">
        <p:scale>
          <a:sx n="102" d="100"/>
          <a:sy n="102" d="100"/>
        </p:scale>
        <p:origin x="126" y="156"/>
      </p:cViewPr>
      <p:guideLst>
        <p:guide orient="horz" pos="328"/>
        <p:guide pos="4050"/>
        <p:guide pos="557"/>
        <p:guide orient="horz" pos="4183"/>
        <p:guide pos="7497"/>
      </p:guideLst>
    </p:cSldViewPr>
  </p:slideViewPr>
  <p:outlineViewPr>
    <p:cViewPr>
      <p:scale>
        <a:sx n="100" d="100"/>
        <a:sy n="100" d="100"/>
      </p:scale>
      <p:origin x="0" y="0"/>
    </p:cViewPr>
  </p:outlineViewPr>
  <p:notesTextViewPr>
    <p:cViewPr>
      <p:scale>
        <a:sx n="1" d="1"/>
        <a:sy n="1" d="1"/>
      </p:scale>
      <p:origin x="0" y="0"/>
    </p:cViewPr>
  </p:notesTextViewPr>
  <p:sorterViewPr>
    <p:cViewPr>
      <p:scale>
        <a:sx n="33" d="100"/>
        <a:sy n="33" d="100"/>
      </p:scale>
      <p:origin x="0" y="0"/>
    </p:cViewPr>
  </p:sorterViewPr>
  <p:notesViewPr>
    <p:cSldViewPr snapToGrid="0">
      <p:cViewPr varScale="1">
        <p:scale>
          <a:sx n="67" d="100"/>
          <a:sy n="67" d="100"/>
        </p:scale>
        <p:origin x="2832" y="8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handoutMaster" Target="handoutMasters/handoutMaster1.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7.wmf"/><Relationship Id="rId1" Type="http://schemas.openxmlformats.org/officeDocument/2006/relationships/image" Target="../media/image6.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jpeg>
</file>

<file path=ppt/media/image3.jpeg>
</file>

<file path=ppt/media/image4.jpeg>
</file>

<file path=ppt/media/image5.jpeg>
</file>

<file path=ppt/media/image6.wmf>
</file>

<file path=ppt/media/image7.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8" name="矩形 7"/>
          <p:cNvSpPr/>
          <p:nvPr userDrawn="1"/>
        </p:nvSpPr>
        <p:spPr>
          <a:xfrm>
            <a:off x="0" y="7072710"/>
            <a:ext cx="12858398" cy="159939"/>
          </a:xfrm>
          <a:prstGeom prst="rect">
            <a:avLst/>
          </a:prstGeom>
          <a:solidFill>
            <a:srgbClr val="1092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p:cNvGrpSpPr/>
          <p:nvPr userDrawn="1"/>
        </p:nvGrpSpPr>
        <p:grpSpPr>
          <a:xfrm>
            <a:off x="0" y="356220"/>
            <a:ext cx="12858750" cy="307777"/>
            <a:chOff x="0" y="356220"/>
            <a:chExt cx="12858750" cy="307777"/>
          </a:xfrm>
        </p:grpSpPr>
        <p:sp>
          <p:nvSpPr>
            <p:cNvPr id="15" name="TextBox 8"/>
            <p:cNvSpPr txBox="1"/>
            <p:nvPr/>
          </p:nvSpPr>
          <p:spPr>
            <a:xfrm>
              <a:off x="1100783" y="356220"/>
              <a:ext cx="3569302" cy="307777"/>
            </a:xfrm>
            <a:prstGeom prst="rect">
              <a:avLst/>
            </a:prstGeom>
            <a:noFill/>
          </p:spPr>
          <p:txBody>
            <a:bodyPr wrap="square" lIns="0" tIns="0" rIns="0" bIns="0" rtlCol="0" anchor="ctr">
              <a:spAutoFit/>
            </a:bodyPr>
            <a:lstStyle/>
            <a:p>
              <a:pPr algn="ctr"/>
              <a:r>
                <a:rPr lang="zh-CN" altLang="en-US" sz="2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乙酸异丁酯的合成及折光率测定</a:t>
              </a:r>
              <a:endParaRPr lang="zh-CN" altLang="en-US" sz="2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6" name="组合 15"/>
            <p:cNvGrpSpPr/>
            <p:nvPr/>
          </p:nvGrpSpPr>
          <p:grpSpPr>
            <a:xfrm>
              <a:off x="0" y="498344"/>
              <a:ext cx="12858750" cy="0"/>
              <a:chOff x="38955" y="726011"/>
              <a:chExt cx="11078925" cy="0"/>
            </a:xfrm>
          </p:grpSpPr>
          <p:cxnSp>
            <p:nvCxnSpPr>
              <p:cNvPr id="17" name="直接连接符 16"/>
              <p:cNvCxnSpPr/>
              <p:nvPr/>
            </p:nvCxnSpPr>
            <p:spPr>
              <a:xfrm>
                <a:off x="38955" y="726011"/>
                <a:ext cx="886379"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4151472" y="726011"/>
                <a:ext cx="6966408"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cstate="print">
            <a:extLst>
              <a:ext uri="{28A0092B-C50C-407E-A947-70E740481C1C}">
                <a14:useLocalDpi xmlns:a14="http://schemas.microsoft.com/office/drawing/2010/main" val="0"/>
              </a:ext>
            </a:extLst>
          </a:blip>
          <a:srcRect t="14109" b="1433"/>
          <a:stretch>
            <a:fillRect/>
          </a:stretch>
        </p:blipFill>
        <p:spPr>
          <a:xfrm>
            <a:off x="4898" y="-1"/>
            <a:ext cx="12848954" cy="723265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extLst>
              <a:ext uri="{28A0092B-C50C-407E-A947-70E740481C1C}">
                <a14:useLocalDpi xmlns:a14="http://schemas.microsoft.com/office/drawing/2010/main" val="0"/>
              </a:ext>
            </a:extLst>
          </a:blip>
          <a:srcRect l="1443" t="1445" r="1443" b="16965"/>
          <a:stretch>
            <a:fillRect/>
          </a:stretch>
        </p:blipFill>
        <p:spPr>
          <a:xfrm>
            <a:off x="0" y="0"/>
            <a:ext cx="12858750" cy="72326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print">
            <a:extLst>
              <a:ext uri="{28A0092B-C50C-407E-A947-70E740481C1C}">
                <a14:useLocalDpi xmlns:a14="http://schemas.microsoft.com/office/drawing/2010/main" val="0"/>
              </a:ext>
            </a:extLst>
          </a:blip>
          <a:srcRect l="1016" t="15452" r="1016" b="1900"/>
          <a:stretch>
            <a:fillRect/>
          </a:stretch>
        </p:blipFill>
        <p:spPr>
          <a:xfrm>
            <a:off x="0" y="0"/>
            <a:ext cx="12858750" cy="72326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print">
            <a:extLst>
              <a:ext uri="{28A0092B-C50C-407E-A947-70E740481C1C}">
                <a14:useLocalDpi xmlns:a14="http://schemas.microsoft.com/office/drawing/2010/main" val="0"/>
              </a:ext>
            </a:extLst>
          </a:blip>
          <a:srcRect l="837" t="8522" r="837" b="8522"/>
          <a:stretch>
            <a:fillRect/>
          </a:stretch>
        </p:blipFill>
        <p:spPr>
          <a:xfrm>
            <a:off x="0" y="0"/>
            <a:ext cx="12858750" cy="72326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extLst>
              <a:ext uri="{28A0092B-C50C-407E-A947-70E740481C1C}">
                <a14:useLocalDpi xmlns:a14="http://schemas.microsoft.com/office/drawing/2010/main" val="0"/>
              </a:ext>
            </a:extLst>
          </a:blip>
          <a:srcRect l="980" t="8642" r="980" b="8642"/>
          <a:stretch>
            <a:fillRect/>
          </a:stretch>
        </p:blipFill>
        <p:spPr>
          <a:xfrm>
            <a:off x="0" y="0"/>
            <a:ext cx="12858750" cy="72326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963930"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p:bodyStyle>
    <p:otherStyle>
      <a:defPPr>
        <a:defRPr lang="en-US"/>
      </a:defPPr>
      <a:lvl1pPr marL="0" algn="l" defTabSz="963930" rtl="0" eaLnBrk="1" latinLnBrk="0" hangingPunct="1">
        <a:defRPr sz="1900" kern="1200">
          <a:solidFill>
            <a:schemeClr val="tx1"/>
          </a:solidFill>
          <a:latin typeface="+mn-lt"/>
          <a:ea typeface="+mn-ea"/>
          <a:cs typeface="+mn-cs"/>
        </a:defRPr>
      </a:lvl1pPr>
      <a:lvl2pPr marL="481965" algn="l" defTabSz="963930" rtl="0" eaLnBrk="1" latinLnBrk="0" hangingPunct="1">
        <a:defRPr sz="1900" kern="1200">
          <a:solidFill>
            <a:schemeClr val="tx1"/>
          </a:solidFill>
          <a:latin typeface="+mn-lt"/>
          <a:ea typeface="+mn-ea"/>
          <a:cs typeface="+mn-cs"/>
        </a:defRPr>
      </a:lvl2pPr>
      <a:lvl3pPr marL="964565" algn="l" defTabSz="963930" rtl="0" eaLnBrk="1" latinLnBrk="0" hangingPunct="1">
        <a:defRPr sz="1900" kern="1200">
          <a:solidFill>
            <a:schemeClr val="tx1"/>
          </a:solidFill>
          <a:latin typeface="+mn-lt"/>
          <a:ea typeface="+mn-ea"/>
          <a:cs typeface="+mn-cs"/>
        </a:defRPr>
      </a:lvl3pPr>
      <a:lvl4pPr marL="1446530" algn="l" defTabSz="963930" rtl="0" eaLnBrk="1" latinLnBrk="0" hangingPunct="1">
        <a:defRPr sz="1900" kern="1200">
          <a:solidFill>
            <a:schemeClr val="tx1"/>
          </a:solidFill>
          <a:latin typeface="+mn-lt"/>
          <a:ea typeface="+mn-ea"/>
          <a:cs typeface="+mn-cs"/>
        </a:defRPr>
      </a:lvl4pPr>
      <a:lvl5pPr marL="1928495" algn="l" defTabSz="963930" rtl="0" eaLnBrk="1" latinLnBrk="0" hangingPunct="1">
        <a:defRPr sz="1900" kern="1200">
          <a:solidFill>
            <a:schemeClr val="tx1"/>
          </a:solidFill>
          <a:latin typeface="+mn-lt"/>
          <a:ea typeface="+mn-ea"/>
          <a:cs typeface="+mn-cs"/>
        </a:defRPr>
      </a:lvl5pPr>
      <a:lvl6pPr marL="2411095" algn="l" defTabSz="963930" rtl="0" eaLnBrk="1" latinLnBrk="0" hangingPunct="1">
        <a:defRPr sz="1900" kern="1200">
          <a:solidFill>
            <a:schemeClr val="tx1"/>
          </a:solidFill>
          <a:latin typeface="+mn-lt"/>
          <a:ea typeface="+mn-ea"/>
          <a:cs typeface="+mn-cs"/>
        </a:defRPr>
      </a:lvl6pPr>
      <a:lvl7pPr marL="2893060" algn="l" defTabSz="963930" rtl="0" eaLnBrk="1" latinLnBrk="0" hangingPunct="1">
        <a:defRPr sz="1900" kern="1200">
          <a:solidFill>
            <a:schemeClr val="tx1"/>
          </a:solidFill>
          <a:latin typeface="+mn-lt"/>
          <a:ea typeface="+mn-ea"/>
          <a:cs typeface="+mn-cs"/>
        </a:defRPr>
      </a:lvl7pPr>
      <a:lvl8pPr marL="3375025" algn="l" defTabSz="963930" rtl="0" eaLnBrk="1" latinLnBrk="0" hangingPunct="1">
        <a:defRPr sz="1900" kern="1200">
          <a:solidFill>
            <a:schemeClr val="tx1"/>
          </a:solidFill>
          <a:latin typeface="+mn-lt"/>
          <a:ea typeface="+mn-ea"/>
          <a:cs typeface="+mn-cs"/>
        </a:defRPr>
      </a:lvl8pPr>
      <a:lvl9pPr marL="3856990" algn="l" defTabSz="963930"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vmlDrawing" Target="../drawings/vmlDrawing1.vml"/><Relationship Id="rId5" Type="http://schemas.openxmlformats.org/officeDocument/2006/relationships/slideLayout" Target="../slideLayouts/slideLayout1.xml"/><Relationship Id="rId4" Type="http://schemas.openxmlformats.org/officeDocument/2006/relationships/image" Target="../media/image7.wmf"/><Relationship Id="rId3" Type="http://schemas.openxmlformats.org/officeDocument/2006/relationships/oleObject" Target="../embeddings/oleObject2.bin"/><Relationship Id="rId2" Type="http://schemas.openxmlformats.org/officeDocument/2006/relationships/image" Target="../media/image6.wmf"/><Relationship Id="rId1" Type="http://schemas.openxmlformats.org/officeDocument/2006/relationships/oleObject" Target="../embeddings/oleObject1.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2396927" y="0"/>
            <a:ext cx="8064896" cy="3616325"/>
          </a:xfrm>
          <a:prstGeom prst="rect">
            <a:avLst/>
          </a:prstGeom>
          <a:solidFill>
            <a:srgbClr val="1092F1">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2396927" y="2104157"/>
            <a:ext cx="8084264" cy="769441"/>
          </a:xfrm>
          <a:prstGeom prst="rect">
            <a:avLst/>
          </a:prstGeom>
          <a:noFill/>
        </p:spPr>
        <p:txBody>
          <a:bodyPr wrap="none" rtlCol="0">
            <a:spAutoFit/>
            <a:scene3d>
              <a:camera prst="orthographicFront"/>
              <a:lightRig rig="threePt" dir="t"/>
            </a:scene3d>
            <a:sp3d contourW="12700"/>
          </a:bodyPr>
          <a:lstStyle/>
          <a:p>
            <a:pPr algn="ctr"/>
            <a:r>
              <a:rPr lang="zh-CN" altLang="en-US" sz="4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乙酸异丁酯的合成及折光率测定</a:t>
            </a:r>
            <a:endParaRPr lang="zh-CN" altLang="en-US" sz="4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6" name="组合 15"/>
          <p:cNvGrpSpPr/>
          <p:nvPr/>
        </p:nvGrpSpPr>
        <p:grpSpPr>
          <a:xfrm>
            <a:off x="4222445" y="796672"/>
            <a:ext cx="818464" cy="818464"/>
            <a:chOff x="2988735" y="1673093"/>
            <a:chExt cx="1219200" cy="1219200"/>
          </a:xfrm>
        </p:grpSpPr>
        <p:sp>
          <p:nvSpPr>
            <p:cNvPr id="17" name="椭圆 16"/>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18" name="文本框 17"/>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lvl="0" algn="ctr" fontAlgn="auto">
                <a:spcBef>
                  <a:spcPts val="0"/>
                </a:spcBef>
                <a:spcAft>
                  <a:spcPts val="0"/>
                </a:spcAf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大</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19" name="组合 18"/>
          <p:cNvGrpSpPr/>
          <p:nvPr/>
        </p:nvGrpSpPr>
        <p:grpSpPr>
          <a:xfrm>
            <a:off x="4951863" y="796672"/>
            <a:ext cx="818464" cy="818464"/>
            <a:chOff x="2988735" y="1673093"/>
            <a:chExt cx="1219200" cy="1219200"/>
          </a:xfrm>
        </p:grpSpPr>
        <p:sp>
          <p:nvSpPr>
            <p:cNvPr id="20" name="椭圆 19"/>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21" name="文本框 20"/>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23" name="组合 22"/>
          <p:cNvGrpSpPr/>
          <p:nvPr/>
        </p:nvGrpSpPr>
        <p:grpSpPr>
          <a:xfrm>
            <a:off x="5681281" y="796672"/>
            <a:ext cx="818464" cy="818464"/>
            <a:chOff x="2988735" y="1673093"/>
            <a:chExt cx="1219200" cy="1219200"/>
          </a:xfrm>
        </p:grpSpPr>
        <p:sp>
          <p:nvSpPr>
            <p:cNvPr id="24" name="椭圆 23"/>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25" name="文本框 24"/>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化</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26" name="组合 25"/>
          <p:cNvGrpSpPr/>
          <p:nvPr/>
        </p:nvGrpSpPr>
        <p:grpSpPr>
          <a:xfrm>
            <a:off x="6410699" y="796672"/>
            <a:ext cx="818464" cy="818464"/>
            <a:chOff x="2988735" y="1673093"/>
            <a:chExt cx="1219200" cy="1219200"/>
          </a:xfrm>
        </p:grpSpPr>
        <p:sp>
          <p:nvSpPr>
            <p:cNvPr id="29" name="椭圆 28"/>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35" name="文本框 34"/>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36" name="组合 35"/>
          <p:cNvGrpSpPr/>
          <p:nvPr/>
        </p:nvGrpSpPr>
        <p:grpSpPr>
          <a:xfrm>
            <a:off x="7140117" y="796672"/>
            <a:ext cx="818464" cy="818464"/>
            <a:chOff x="2988735" y="1673093"/>
            <a:chExt cx="1219200" cy="1219200"/>
          </a:xfrm>
        </p:grpSpPr>
        <p:sp>
          <p:nvSpPr>
            <p:cNvPr id="37" name="椭圆 36"/>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38" name="文本框 37"/>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实</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39" name="组合 38"/>
          <p:cNvGrpSpPr/>
          <p:nvPr/>
        </p:nvGrpSpPr>
        <p:grpSpPr>
          <a:xfrm>
            <a:off x="7869535" y="796672"/>
            <a:ext cx="818464" cy="818464"/>
            <a:chOff x="2988735" y="1673093"/>
            <a:chExt cx="1219200" cy="1219200"/>
          </a:xfrm>
        </p:grpSpPr>
        <p:sp>
          <p:nvSpPr>
            <p:cNvPr id="40" name="椭圆 39"/>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41" name="文本框 40"/>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验</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 presetClass="entr" presetSubtype="1" fill="hold" nodeType="withEffect" p14:presetBounceEnd="50000">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14:bounceEnd="50000">
                                          <p:cBhvr additive="base">
                                            <p:cTn id="12" dur="1000" fill="hold"/>
                                            <p:tgtEl>
                                              <p:spTgt spid="16"/>
                                            </p:tgtEl>
                                            <p:attrNameLst>
                                              <p:attrName>ppt_x</p:attrName>
                                            </p:attrNameLst>
                                          </p:cBhvr>
                                          <p:tavLst>
                                            <p:tav tm="0">
                                              <p:val>
                                                <p:strVal val="#ppt_x"/>
                                              </p:val>
                                            </p:tav>
                                            <p:tav tm="100000">
                                              <p:val>
                                                <p:strVal val="#ppt_x"/>
                                              </p:val>
                                            </p:tav>
                                          </p:tavLst>
                                        </p:anim>
                                        <p:anim calcmode="lin" valueType="num" p14:bounceEnd="50000">
                                          <p:cBhvr additive="base">
                                            <p:cTn id="13" dur="1000" fill="hold"/>
                                            <p:tgtEl>
                                              <p:spTgt spid="16"/>
                                            </p:tgtEl>
                                            <p:attrNameLst>
                                              <p:attrName>ppt_y</p:attrName>
                                            </p:attrNameLst>
                                          </p:cBhvr>
                                          <p:tavLst>
                                            <p:tav tm="0">
                                              <p:val>
                                                <p:strVal val="0-#ppt_h/2"/>
                                              </p:val>
                                            </p:tav>
                                            <p:tav tm="100000">
                                              <p:val>
                                                <p:strVal val="#ppt_y"/>
                                              </p:val>
                                            </p:tav>
                                          </p:tavLst>
                                        </p:anim>
                                      </p:childTnLst>
                                    </p:cTn>
                                  </p:par>
                                  <p:par>
                                    <p:cTn id="14" presetID="2" presetClass="entr" presetSubtype="1" fill="hold" nodeType="withEffect" p14:presetBounceEnd="50000">
                                      <p:stCondLst>
                                        <p:cond delay="100"/>
                                      </p:stCondLst>
                                      <p:childTnLst>
                                        <p:set>
                                          <p:cBhvr>
                                            <p:cTn id="15" dur="1" fill="hold">
                                              <p:stCondLst>
                                                <p:cond delay="0"/>
                                              </p:stCondLst>
                                            </p:cTn>
                                            <p:tgtEl>
                                              <p:spTgt spid="19"/>
                                            </p:tgtEl>
                                            <p:attrNameLst>
                                              <p:attrName>style.visibility</p:attrName>
                                            </p:attrNameLst>
                                          </p:cBhvr>
                                          <p:to>
                                            <p:strVal val="visible"/>
                                          </p:to>
                                        </p:set>
                                        <p:anim calcmode="lin" valueType="num" p14:bounceEnd="50000">
                                          <p:cBhvr additive="base">
                                            <p:cTn id="16" dur="1000" fill="hold"/>
                                            <p:tgtEl>
                                              <p:spTgt spid="19"/>
                                            </p:tgtEl>
                                            <p:attrNameLst>
                                              <p:attrName>ppt_x</p:attrName>
                                            </p:attrNameLst>
                                          </p:cBhvr>
                                          <p:tavLst>
                                            <p:tav tm="0">
                                              <p:val>
                                                <p:strVal val="#ppt_x"/>
                                              </p:val>
                                            </p:tav>
                                            <p:tav tm="100000">
                                              <p:val>
                                                <p:strVal val="#ppt_x"/>
                                              </p:val>
                                            </p:tav>
                                          </p:tavLst>
                                        </p:anim>
                                        <p:anim calcmode="lin" valueType="num" p14:bounceEnd="50000">
                                          <p:cBhvr additive="base">
                                            <p:cTn id="17" dur="1000" fill="hold"/>
                                            <p:tgtEl>
                                              <p:spTgt spid="19"/>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14:presetBounceEnd="50000">
                                      <p:stCondLst>
                                        <p:cond delay="200"/>
                                      </p:stCondLst>
                                      <p:childTnLst>
                                        <p:set>
                                          <p:cBhvr>
                                            <p:cTn id="19" dur="1" fill="hold">
                                              <p:stCondLst>
                                                <p:cond delay="0"/>
                                              </p:stCondLst>
                                            </p:cTn>
                                            <p:tgtEl>
                                              <p:spTgt spid="23"/>
                                            </p:tgtEl>
                                            <p:attrNameLst>
                                              <p:attrName>style.visibility</p:attrName>
                                            </p:attrNameLst>
                                          </p:cBhvr>
                                          <p:to>
                                            <p:strVal val="visible"/>
                                          </p:to>
                                        </p:set>
                                        <p:anim calcmode="lin" valueType="num" p14:bounceEnd="50000">
                                          <p:cBhvr additive="base">
                                            <p:cTn id="20" dur="1000" fill="hold"/>
                                            <p:tgtEl>
                                              <p:spTgt spid="23"/>
                                            </p:tgtEl>
                                            <p:attrNameLst>
                                              <p:attrName>ppt_x</p:attrName>
                                            </p:attrNameLst>
                                          </p:cBhvr>
                                          <p:tavLst>
                                            <p:tav tm="0">
                                              <p:val>
                                                <p:strVal val="#ppt_x"/>
                                              </p:val>
                                            </p:tav>
                                            <p:tav tm="100000">
                                              <p:val>
                                                <p:strVal val="#ppt_x"/>
                                              </p:val>
                                            </p:tav>
                                          </p:tavLst>
                                        </p:anim>
                                        <p:anim calcmode="lin" valueType="num" p14:bounceEnd="50000">
                                          <p:cBhvr additive="base">
                                            <p:cTn id="21" dur="1000" fill="hold"/>
                                            <p:tgtEl>
                                              <p:spTgt spid="23"/>
                                            </p:tgtEl>
                                            <p:attrNameLst>
                                              <p:attrName>ppt_y</p:attrName>
                                            </p:attrNameLst>
                                          </p:cBhvr>
                                          <p:tavLst>
                                            <p:tav tm="0">
                                              <p:val>
                                                <p:strVal val="0-#ppt_h/2"/>
                                              </p:val>
                                            </p:tav>
                                            <p:tav tm="100000">
                                              <p:val>
                                                <p:strVal val="#ppt_y"/>
                                              </p:val>
                                            </p:tav>
                                          </p:tavLst>
                                        </p:anim>
                                      </p:childTnLst>
                                    </p:cTn>
                                  </p:par>
                                  <p:par>
                                    <p:cTn id="22" presetID="2" presetClass="entr" presetSubtype="1" fill="hold" nodeType="withEffect" p14:presetBounceEnd="50000">
                                      <p:stCondLst>
                                        <p:cond delay="300"/>
                                      </p:stCondLst>
                                      <p:childTnLst>
                                        <p:set>
                                          <p:cBhvr>
                                            <p:cTn id="23" dur="1" fill="hold">
                                              <p:stCondLst>
                                                <p:cond delay="0"/>
                                              </p:stCondLst>
                                            </p:cTn>
                                            <p:tgtEl>
                                              <p:spTgt spid="26"/>
                                            </p:tgtEl>
                                            <p:attrNameLst>
                                              <p:attrName>style.visibility</p:attrName>
                                            </p:attrNameLst>
                                          </p:cBhvr>
                                          <p:to>
                                            <p:strVal val="visible"/>
                                          </p:to>
                                        </p:set>
                                        <p:anim calcmode="lin" valueType="num" p14:bounceEnd="50000">
                                          <p:cBhvr additive="base">
                                            <p:cTn id="24" dur="1000" fill="hold"/>
                                            <p:tgtEl>
                                              <p:spTgt spid="26"/>
                                            </p:tgtEl>
                                            <p:attrNameLst>
                                              <p:attrName>ppt_x</p:attrName>
                                            </p:attrNameLst>
                                          </p:cBhvr>
                                          <p:tavLst>
                                            <p:tav tm="0">
                                              <p:val>
                                                <p:strVal val="#ppt_x"/>
                                              </p:val>
                                            </p:tav>
                                            <p:tav tm="100000">
                                              <p:val>
                                                <p:strVal val="#ppt_x"/>
                                              </p:val>
                                            </p:tav>
                                          </p:tavLst>
                                        </p:anim>
                                        <p:anim calcmode="lin" valueType="num" p14:bounceEnd="50000">
                                          <p:cBhvr additive="base">
                                            <p:cTn id="25" dur="1000" fill="hold"/>
                                            <p:tgtEl>
                                              <p:spTgt spid="26"/>
                                            </p:tgtEl>
                                            <p:attrNameLst>
                                              <p:attrName>ppt_y</p:attrName>
                                            </p:attrNameLst>
                                          </p:cBhvr>
                                          <p:tavLst>
                                            <p:tav tm="0">
                                              <p:val>
                                                <p:strVal val="0-#ppt_h/2"/>
                                              </p:val>
                                            </p:tav>
                                            <p:tav tm="100000">
                                              <p:val>
                                                <p:strVal val="#ppt_y"/>
                                              </p:val>
                                            </p:tav>
                                          </p:tavLst>
                                        </p:anim>
                                      </p:childTnLst>
                                    </p:cTn>
                                  </p:par>
                                  <p:par>
                                    <p:cTn id="26" presetID="2" presetClass="entr" presetSubtype="1" fill="hold" nodeType="withEffect" p14:presetBounceEnd="50000">
                                      <p:stCondLst>
                                        <p:cond delay="400"/>
                                      </p:stCondLst>
                                      <p:childTnLst>
                                        <p:set>
                                          <p:cBhvr>
                                            <p:cTn id="27" dur="1" fill="hold">
                                              <p:stCondLst>
                                                <p:cond delay="0"/>
                                              </p:stCondLst>
                                            </p:cTn>
                                            <p:tgtEl>
                                              <p:spTgt spid="36"/>
                                            </p:tgtEl>
                                            <p:attrNameLst>
                                              <p:attrName>style.visibility</p:attrName>
                                            </p:attrNameLst>
                                          </p:cBhvr>
                                          <p:to>
                                            <p:strVal val="visible"/>
                                          </p:to>
                                        </p:set>
                                        <p:anim calcmode="lin" valueType="num" p14:bounceEnd="50000">
                                          <p:cBhvr additive="base">
                                            <p:cTn id="28" dur="1000" fill="hold"/>
                                            <p:tgtEl>
                                              <p:spTgt spid="36"/>
                                            </p:tgtEl>
                                            <p:attrNameLst>
                                              <p:attrName>ppt_x</p:attrName>
                                            </p:attrNameLst>
                                          </p:cBhvr>
                                          <p:tavLst>
                                            <p:tav tm="0">
                                              <p:val>
                                                <p:strVal val="#ppt_x"/>
                                              </p:val>
                                            </p:tav>
                                            <p:tav tm="100000">
                                              <p:val>
                                                <p:strVal val="#ppt_x"/>
                                              </p:val>
                                            </p:tav>
                                          </p:tavLst>
                                        </p:anim>
                                        <p:anim calcmode="lin" valueType="num" p14:bounceEnd="50000">
                                          <p:cBhvr additive="base">
                                            <p:cTn id="29" dur="1000" fill="hold"/>
                                            <p:tgtEl>
                                              <p:spTgt spid="3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14:presetBounceEnd="50000">
                                      <p:stCondLst>
                                        <p:cond delay="500"/>
                                      </p:stCondLst>
                                      <p:childTnLst>
                                        <p:set>
                                          <p:cBhvr>
                                            <p:cTn id="31" dur="1" fill="hold">
                                              <p:stCondLst>
                                                <p:cond delay="0"/>
                                              </p:stCondLst>
                                            </p:cTn>
                                            <p:tgtEl>
                                              <p:spTgt spid="39"/>
                                            </p:tgtEl>
                                            <p:attrNameLst>
                                              <p:attrName>style.visibility</p:attrName>
                                            </p:attrNameLst>
                                          </p:cBhvr>
                                          <p:to>
                                            <p:strVal val="visible"/>
                                          </p:to>
                                        </p:set>
                                        <p:anim calcmode="lin" valueType="num" p14:bounceEnd="50000">
                                          <p:cBhvr additive="base">
                                            <p:cTn id="32" dur="1000" fill="hold"/>
                                            <p:tgtEl>
                                              <p:spTgt spid="39"/>
                                            </p:tgtEl>
                                            <p:attrNameLst>
                                              <p:attrName>ppt_x</p:attrName>
                                            </p:attrNameLst>
                                          </p:cBhvr>
                                          <p:tavLst>
                                            <p:tav tm="0">
                                              <p:val>
                                                <p:strVal val="#ppt_x"/>
                                              </p:val>
                                            </p:tav>
                                            <p:tav tm="100000">
                                              <p:val>
                                                <p:strVal val="#ppt_x"/>
                                              </p:val>
                                            </p:tav>
                                          </p:tavLst>
                                        </p:anim>
                                        <p:anim calcmode="lin" valueType="num" p14:bounceEnd="50000">
                                          <p:cBhvr additive="base">
                                            <p:cTn id="33" dur="1000" fill="hold"/>
                                            <p:tgtEl>
                                              <p:spTgt spid="39"/>
                                            </p:tgtEl>
                                            <p:attrNameLst>
                                              <p:attrName>ppt_y</p:attrName>
                                            </p:attrNameLst>
                                          </p:cBhvr>
                                          <p:tavLst>
                                            <p:tav tm="0">
                                              <p:val>
                                                <p:strVal val="0-#ppt_h/2"/>
                                              </p:val>
                                            </p:tav>
                                            <p:tav tm="100000">
                                              <p:val>
                                                <p:strVal val="#ppt_y"/>
                                              </p:val>
                                            </p:tav>
                                          </p:tavLst>
                                        </p:anim>
                                      </p:childTnLst>
                                    </p:cTn>
                                  </p:par>
                                  <p:par>
                                    <p:cTn id="34" presetID="23" presetClass="entr" presetSubtype="528" fill="hold" grpId="0" nodeType="withEffect">
                                      <p:stCondLst>
                                        <p:cond delay="0"/>
                                      </p:stCondLst>
                                      <p:iterate type="lt">
                                        <p:tmPct val="5000"/>
                                      </p:iterate>
                                      <p:childTnLst>
                                        <p:set>
                                          <p:cBhvr>
                                            <p:cTn id="35" dur="1" fill="hold">
                                              <p:stCondLst>
                                                <p:cond delay="0"/>
                                              </p:stCondLst>
                                            </p:cTn>
                                            <p:tgtEl>
                                              <p:spTgt spid="34"/>
                                            </p:tgtEl>
                                            <p:attrNameLst>
                                              <p:attrName>style.visibility</p:attrName>
                                            </p:attrNameLst>
                                          </p:cBhvr>
                                          <p:to>
                                            <p:strVal val="visible"/>
                                          </p:to>
                                        </p:set>
                                        <p:anim to="" calcmode="lin" valueType="num">
                                          <p:cBhvr>
                                            <p:cTn id="36" dur="700" fill="hold">
                                              <p:stCondLst>
                                                <p:cond delay="0"/>
                                              </p:stCondLst>
                                            </p:cTn>
                                            <p:tgtEl>
                                              <p:spTgt spid="34"/>
                                            </p:tgtEl>
                                            <p:attrNameLst>
                                              <p:attrName>ppt_x</p:attrName>
                                            </p:attrNameLst>
                                          </p:cBhvr>
                                          <p:tavLst>
                                            <p:tav tm="0" fmla="#ppt_x+(8/9)*(#ppt_x-0.5)*((1.5-1.5*$)^2-(1.5-1.5*$)^3)">
                                              <p:val>
                                                <p:fltVal val="0"/>
                                              </p:val>
                                            </p:tav>
                                            <p:tav tm="100000">
                                              <p:val>
                                                <p:fltVal val="1"/>
                                              </p:val>
                                            </p:tav>
                                          </p:tavLst>
                                        </p:anim>
                                        <p:anim to="" calcmode="lin" valueType="num">
                                          <p:cBhvr>
                                            <p:cTn id="37" dur="700" fill="hold">
                                              <p:stCondLst>
                                                <p:cond delay="0"/>
                                              </p:stCondLst>
                                            </p:cTn>
                                            <p:tgtEl>
                                              <p:spTgt spid="34"/>
                                            </p:tgtEl>
                                            <p:attrNameLst>
                                              <p:attrName>ppt_y</p:attrName>
                                            </p:attrNameLst>
                                          </p:cBhvr>
                                          <p:tavLst>
                                            <p:tav tm="0" fmla="#ppt_y+(8/9)*(#ppt_y-0.5)*((1.5-1.5*$)^2-(1.5-1.5*$)^3)">
                                              <p:val>
                                                <p:fltVal val="0"/>
                                              </p:val>
                                            </p:tav>
                                            <p:tav tm="100000">
                                              <p:val>
                                                <p:fltVal val="1"/>
                                              </p:val>
                                            </p:tav>
                                          </p:tavLst>
                                        </p:anim>
                                        <p:anim to="" calcmode="lin" valueType="num">
                                          <p:cBhvr>
                                            <p:cTn id="38" dur="700" fill="hold">
                                              <p:stCondLst>
                                                <p:cond delay="0"/>
                                              </p:stCondLst>
                                            </p:cTn>
                                            <p:tgtEl>
                                              <p:spTgt spid="34"/>
                                            </p:tgtEl>
                                            <p:attrNameLst>
                                              <p:attrName>ppt_w</p:attrName>
                                            </p:attrNameLst>
                                          </p:cBhvr>
                                          <p:tavLst>
                                            <p:tav tm="0" fmla="#ppt_w+(8/9)*(#ppt_w-0)*((1.5-1.5*$)^2-(1.5-1.5*$)^3)">
                                              <p:val>
                                                <p:fltVal val="0"/>
                                              </p:val>
                                            </p:tav>
                                            <p:tav tm="100000">
                                              <p:val>
                                                <p:fltVal val="1"/>
                                              </p:val>
                                            </p:tav>
                                          </p:tavLst>
                                        </p:anim>
                                        <p:anim to="" calcmode="lin" valueType="num">
                                          <p:cBhvr>
                                            <p:cTn id="39" dur="700" fill="hold">
                                              <p:stCondLst>
                                                <p:cond delay="0"/>
                                              </p:stCondLst>
                                            </p:cTn>
                                            <p:tgtEl>
                                              <p:spTgt spid="34"/>
                                            </p:tgtEl>
                                            <p:attrNameLst>
                                              <p:attrName>ppt_h</p:attrName>
                                            </p:attrNameLst>
                                          </p:cBhvr>
                                          <p:tavLst>
                                            <p:tav tm="0" fmla="#ppt_h+(8/9)*(#ppt_h-0)*((1.5-1.5*$)^2-(1.5-1.5*$)^3)">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 presetClass="entr" presetSubtype="1"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additive="base">
                                            <p:cTn id="12" dur="1000" fill="hold"/>
                                            <p:tgtEl>
                                              <p:spTgt spid="16"/>
                                            </p:tgtEl>
                                            <p:attrNameLst>
                                              <p:attrName>ppt_x</p:attrName>
                                            </p:attrNameLst>
                                          </p:cBhvr>
                                          <p:tavLst>
                                            <p:tav tm="0">
                                              <p:val>
                                                <p:strVal val="#ppt_x"/>
                                              </p:val>
                                            </p:tav>
                                            <p:tav tm="100000">
                                              <p:val>
                                                <p:strVal val="#ppt_x"/>
                                              </p:val>
                                            </p:tav>
                                          </p:tavLst>
                                        </p:anim>
                                        <p:anim calcmode="lin" valueType="num">
                                          <p:cBhvr additive="base">
                                            <p:cTn id="13" dur="1000" fill="hold"/>
                                            <p:tgtEl>
                                              <p:spTgt spid="16"/>
                                            </p:tgtEl>
                                            <p:attrNameLst>
                                              <p:attrName>ppt_y</p:attrName>
                                            </p:attrNameLst>
                                          </p:cBhvr>
                                          <p:tavLst>
                                            <p:tav tm="0">
                                              <p:val>
                                                <p:strVal val="0-#ppt_h/2"/>
                                              </p:val>
                                            </p:tav>
                                            <p:tav tm="100000">
                                              <p:val>
                                                <p:strVal val="#ppt_y"/>
                                              </p:val>
                                            </p:tav>
                                          </p:tavLst>
                                        </p:anim>
                                      </p:childTnLst>
                                    </p:cTn>
                                  </p:par>
                                  <p:par>
                                    <p:cTn id="14" presetID="2" presetClass="entr" presetSubtype="1" fill="hold" nodeType="withEffect">
                                      <p:stCondLst>
                                        <p:cond delay="100"/>
                                      </p:stCondLst>
                                      <p:childTnLst>
                                        <p:set>
                                          <p:cBhvr>
                                            <p:cTn id="15" dur="1" fill="hold">
                                              <p:stCondLst>
                                                <p:cond delay="0"/>
                                              </p:stCondLst>
                                            </p:cTn>
                                            <p:tgtEl>
                                              <p:spTgt spid="19"/>
                                            </p:tgtEl>
                                            <p:attrNameLst>
                                              <p:attrName>style.visibility</p:attrName>
                                            </p:attrNameLst>
                                          </p:cBhvr>
                                          <p:to>
                                            <p:strVal val="visible"/>
                                          </p:to>
                                        </p:set>
                                        <p:anim calcmode="lin" valueType="num">
                                          <p:cBhvr additive="base">
                                            <p:cTn id="16" dur="1000" fill="hold"/>
                                            <p:tgtEl>
                                              <p:spTgt spid="19"/>
                                            </p:tgtEl>
                                            <p:attrNameLst>
                                              <p:attrName>ppt_x</p:attrName>
                                            </p:attrNameLst>
                                          </p:cBhvr>
                                          <p:tavLst>
                                            <p:tav tm="0">
                                              <p:val>
                                                <p:strVal val="#ppt_x"/>
                                              </p:val>
                                            </p:tav>
                                            <p:tav tm="100000">
                                              <p:val>
                                                <p:strVal val="#ppt_x"/>
                                              </p:val>
                                            </p:tav>
                                          </p:tavLst>
                                        </p:anim>
                                        <p:anim calcmode="lin" valueType="num">
                                          <p:cBhvr additive="base">
                                            <p:cTn id="17" dur="1000" fill="hold"/>
                                            <p:tgtEl>
                                              <p:spTgt spid="19"/>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stCondLst>
                                        <p:cond delay="200"/>
                                      </p:stCondLst>
                                      <p:childTnLst>
                                        <p:set>
                                          <p:cBhvr>
                                            <p:cTn id="19" dur="1" fill="hold">
                                              <p:stCondLst>
                                                <p:cond delay="0"/>
                                              </p:stCondLst>
                                            </p:cTn>
                                            <p:tgtEl>
                                              <p:spTgt spid="23"/>
                                            </p:tgtEl>
                                            <p:attrNameLst>
                                              <p:attrName>style.visibility</p:attrName>
                                            </p:attrNameLst>
                                          </p:cBhvr>
                                          <p:to>
                                            <p:strVal val="visible"/>
                                          </p:to>
                                        </p:set>
                                        <p:anim calcmode="lin" valueType="num">
                                          <p:cBhvr additive="base">
                                            <p:cTn id="20" dur="1000" fill="hold"/>
                                            <p:tgtEl>
                                              <p:spTgt spid="23"/>
                                            </p:tgtEl>
                                            <p:attrNameLst>
                                              <p:attrName>ppt_x</p:attrName>
                                            </p:attrNameLst>
                                          </p:cBhvr>
                                          <p:tavLst>
                                            <p:tav tm="0">
                                              <p:val>
                                                <p:strVal val="#ppt_x"/>
                                              </p:val>
                                            </p:tav>
                                            <p:tav tm="100000">
                                              <p:val>
                                                <p:strVal val="#ppt_x"/>
                                              </p:val>
                                            </p:tav>
                                          </p:tavLst>
                                        </p:anim>
                                        <p:anim calcmode="lin" valueType="num">
                                          <p:cBhvr additive="base">
                                            <p:cTn id="21" dur="1000" fill="hold"/>
                                            <p:tgtEl>
                                              <p:spTgt spid="23"/>
                                            </p:tgtEl>
                                            <p:attrNameLst>
                                              <p:attrName>ppt_y</p:attrName>
                                            </p:attrNameLst>
                                          </p:cBhvr>
                                          <p:tavLst>
                                            <p:tav tm="0">
                                              <p:val>
                                                <p:strVal val="0-#ppt_h/2"/>
                                              </p:val>
                                            </p:tav>
                                            <p:tav tm="100000">
                                              <p:val>
                                                <p:strVal val="#ppt_y"/>
                                              </p:val>
                                            </p:tav>
                                          </p:tavLst>
                                        </p:anim>
                                      </p:childTnLst>
                                    </p:cTn>
                                  </p:par>
                                  <p:par>
                                    <p:cTn id="22" presetID="2" presetClass="entr" presetSubtype="1" fill="hold" nodeType="withEffect">
                                      <p:stCondLst>
                                        <p:cond delay="300"/>
                                      </p:stCondLst>
                                      <p:childTnLst>
                                        <p:set>
                                          <p:cBhvr>
                                            <p:cTn id="23" dur="1" fill="hold">
                                              <p:stCondLst>
                                                <p:cond delay="0"/>
                                              </p:stCondLst>
                                            </p:cTn>
                                            <p:tgtEl>
                                              <p:spTgt spid="26"/>
                                            </p:tgtEl>
                                            <p:attrNameLst>
                                              <p:attrName>style.visibility</p:attrName>
                                            </p:attrNameLst>
                                          </p:cBhvr>
                                          <p:to>
                                            <p:strVal val="visible"/>
                                          </p:to>
                                        </p:set>
                                        <p:anim calcmode="lin" valueType="num">
                                          <p:cBhvr additive="base">
                                            <p:cTn id="24" dur="1000" fill="hold"/>
                                            <p:tgtEl>
                                              <p:spTgt spid="26"/>
                                            </p:tgtEl>
                                            <p:attrNameLst>
                                              <p:attrName>ppt_x</p:attrName>
                                            </p:attrNameLst>
                                          </p:cBhvr>
                                          <p:tavLst>
                                            <p:tav tm="0">
                                              <p:val>
                                                <p:strVal val="#ppt_x"/>
                                              </p:val>
                                            </p:tav>
                                            <p:tav tm="100000">
                                              <p:val>
                                                <p:strVal val="#ppt_x"/>
                                              </p:val>
                                            </p:tav>
                                          </p:tavLst>
                                        </p:anim>
                                        <p:anim calcmode="lin" valueType="num">
                                          <p:cBhvr additive="base">
                                            <p:cTn id="25" dur="1000" fill="hold"/>
                                            <p:tgtEl>
                                              <p:spTgt spid="26"/>
                                            </p:tgtEl>
                                            <p:attrNameLst>
                                              <p:attrName>ppt_y</p:attrName>
                                            </p:attrNameLst>
                                          </p:cBhvr>
                                          <p:tavLst>
                                            <p:tav tm="0">
                                              <p:val>
                                                <p:strVal val="0-#ppt_h/2"/>
                                              </p:val>
                                            </p:tav>
                                            <p:tav tm="100000">
                                              <p:val>
                                                <p:strVal val="#ppt_y"/>
                                              </p:val>
                                            </p:tav>
                                          </p:tavLst>
                                        </p:anim>
                                      </p:childTnLst>
                                    </p:cTn>
                                  </p:par>
                                  <p:par>
                                    <p:cTn id="26" presetID="2" presetClass="entr" presetSubtype="1" fill="hold" nodeType="withEffect">
                                      <p:stCondLst>
                                        <p:cond delay="400"/>
                                      </p:stCondLst>
                                      <p:childTnLst>
                                        <p:set>
                                          <p:cBhvr>
                                            <p:cTn id="27" dur="1" fill="hold">
                                              <p:stCondLst>
                                                <p:cond delay="0"/>
                                              </p:stCondLst>
                                            </p:cTn>
                                            <p:tgtEl>
                                              <p:spTgt spid="36"/>
                                            </p:tgtEl>
                                            <p:attrNameLst>
                                              <p:attrName>style.visibility</p:attrName>
                                            </p:attrNameLst>
                                          </p:cBhvr>
                                          <p:to>
                                            <p:strVal val="visible"/>
                                          </p:to>
                                        </p:set>
                                        <p:anim calcmode="lin" valueType="num">
                                          <p:cBhvr additive="base">
                                            <p:cTn id="28" dur="1000" fill="hold"/>
                                            <p:tgtEl>
                                              <p:spTgt spid="36"/>
                                            </p:tgtEl>
                                            <p:attrNameLst>
                                              <p:attrName>ppt_x</p:attrName>
                                            </p:attrNameLst>
                                          </p:cBhvr>
                                          <p:tavLst>
                                            <p:tav tm="0">
                                              <p:val>
                                                <p:strVal val="#ppt_x"/>
                                              </p:val>
                                            </p:tav>
                                            <p:tav tm="100000">
                                              <p:val>
                                                <p:strVal val="#ppt_x"/>
                                              </p:val>
                                            </p:tav>
                                          </p:tavLst>
                                        </p:anim>
                                        <p:anim calcmode="lin" valueType="num">
                                          <p:cBhvr additive="base">
                                            <p:cTn id="29" dur="1000" fill="hold"/>
                                            <p:tgtEl>
                                              <p:spTgt spid="3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stCondLst>
                                        <p:cond delay="500"/>
                                      </p:stCondLst>
                                      <p:childTnLst>
                                        <p:set>
                                          <p:cBhvr>
                                            <p:cTn id="31" dur="1" fill="hold">
                                              <p:stCondLst>
                                                <p:cond delay="0"/>
                                              </p:stCondLst>
                                            </p:cTn>
                                            <p:tgtEl>
                                              <p:spTgt spid="39"/>
                                            </p:tgtEl>
                                            <p:attrNameLst>
                                              <p:attrName>style.visibility</p:attrName>
                                            </p:attrNameLst>
                                          </p:cBhvr>
                                          <p:to>
                                            <p:strVal val="visible"/>
                                          </p:to>
                                        </p:set>
                                        <p:anim calcmode="lin" valueType="num">
                                          <p:cBhvr additive="base">
                                            <p:cTn id="32" dur="1000" fill="hold"/>
                                            <p:tgtEl>
                                              <p:spTgt spid="39"/>
                                            </p:tgtEl>
                                            <p:attrNameLst>
                                              <p:attrName>ppt_x</p:attrName>
                                            </p:attrNameLst>
                                          </p:cBhvr>
                                          <p:tavLst>
                                            <p:tav tm="0">
                                              <p:val>
                                                <p:strVal val="#ppt_x"/>
                                              </p:val>
                                            </p:tav>
                                            <p:tav tm="100000">
                                              <p:val>
                                                <p:strVal val="#ppt_x"/>
                                              </p:val>
                                            </p:tav>
                                          </p:tavLst>
                                        </p:anim>
                                        <p:anim calcmode="lin" valueType="num">
                                          <p:cBhvr additive="base">
                                            <p:cTn id="33" dur="1000" fill="hold"/>
                                            <p:tgtEl>
                                              <p:spTgt spid="39"/>
                                            </p:tgtEl>
                                            <p:attrNameLst>
                                              <p:attrName>ppt_y</p:attrName>
                                            </p:attrNameLst>
                                          </p:cBhvr>
                                          <p:tavLst>
                                            <p:tav tm="0">
                                              <p:val>
                                                <p:strVal val="0-#ppt_h/2"/>
                                              </p:val>
                                            </p:tav>
                                            <p:tav tm="100000">
                                              <p:val>
                                                <p:strVal val="#ppt_y"/>
                                              </p:val>
                                            </p:tav>
                                          </p:tavLst>
                                        </p:anim>
                                      </p:childTnLst>
                                    </p:cTn>
                                  </p:par>
                                  <p:par>
                                    <p:cTn id="34" presetID="23" presetClass="entr" presetSubtype="528" fill="hold" grpId="0" nodeType="withEffect">
                                      <p:stCondLst>
                                        <p:cond delay="0"/>
                                      </p:stCondLst>
                                      <p:iterate type="lt">
                                        <p:tmPct val="5000"/>
                                      </p:iterate>
                                      <p:childTnLst>
                                        <p:set>
                                          <p:cBhvr>
                                            <p:cTn id="35" dur="1" fill="hold">
                                              <p:stCondLst>
                                                <p:cond delay="0"/>
                                              </p:stCondLst>
                                            </p:cTn>
                                            <p:tgtEl>
                                              <p:spTgt spid="34"/>
                                            </p:tgtEl>
                                            <p:attrNameLst>
                                              <p:attrName>style.visibility</p:attrName>
                                            </p:attrNameLst>
                                          </p:cBhvr>
                                          <p:to>
                                            <p:strVal val="visible"/>
                                          </p:to>
                                        </p:set>
                                        <p:anim to="" calcmode="lin" valueType="num">
                                          <p:cBhvr>
                                            <p:cTn id="36" dur="700" fill="hold">
                                              <p:stCondLst>
                                                <p:cond delay="0"/>
                                              </p:stCondLst>
                                            </p:cTn>
                                            <p:tgtEl>
                                              <p:spTgt spid="34"/>
                                            </p:tgtEl>
                                            <p:attrNameLst>
                                              <p:attrName>ppt_x</p:attrName>
                                            </p:attrNameLst>
                                          </p:cBhvr>
                                          <p:tavLst>
                                            <p:tav tm="0" fmla="#ppt_x+(8/9)*(#ppt_x-0.5)*((1.5-1.5*$)^2-(1.5-1.5*$)^3)">
                                              <p:val>
                                                <p:fltVal val="0"/>
                                              </p:val>
                                            </p:tav>
                                            <p:tav tm="100000">
                                              <p:val>
                                                <p:fltVal val="1"/>
                                              </p:val>
                                            </p:tav>
                                          </p:tavLst>
                                        </p:anim>
                                        <p:anim to="" calcmode="lin" valueType="num">
                                          <p:cBhvr>
                                            <p:cTn id="37" dur="700" fill="hold">
                                              <p:stCondLst>
                                                <p:cond delay="0"/>
                                              </p:stCondLst>
                                            </p:cTn>
                                            <p:tgtEl>
                                              <p:spTgt spid="34"/>
                                            </p:tgtEl>
                                            <p:attrNameLst>
                                              <p:attrName>ppt_y</p:attrName>
                                            </p:attrNameLst>
                                          </p:cBhvr>
                                          <p:tavLst>
                                            <p:tav tm="0" fmla="#ppt_y+(8/9)*(#ppt_y-0.5)*((1.5-1.5*$)^2-(1.5-1.5*$)^3)">
                                              <p:val>
                                                <p:fltVal val="0"/>
                                              </p:val>
                                            </p:tav>
                                            <p:tav tm="100000">
                                              <p:val>
                                                <p:fltVal val="1"/>
                                              </p:val>
                                            </p:tav>
                                          </p:tavLst>
                                        </p:anim>
                                        <p:anim to="" calcmode="lin" valueType="num">
                                          <p:cBhvr>
                                            <p:cTn id="38" dur="700" fill="hold">
                                              <p:stCondLst>
                                                <p:cond delay="0"/>
                                              </p:stCondLst>
                                            </p:cTn>
                                            <p:tgtEl>
                                              <p:spTgt spid="34"/>
                                            </p:tgtEl>
                                            <p:attrNameLst>
                                              <p:attrName>ppt_w</p:attrName>
                                            </p:attrNameLst>
                                          </p:cBhvr>
                                          <p:tavLst>
                                            <p:tav tm="0" fmla="#ppt_w+(8/9)*(#ppt_w-0)*((1.5-1.5*$)^2-(1.5-1.5*$)^3)">
                                              <p:val>
                                                <p:fltVal val="0"/>
                                              </p:val>
                                            </p:tav>
                                            <p:tav tm="100000">
                                              <p:val>
                                                <p:fltVal val="1"/>
                                              </p:val>
                                            </p:tav>
                                          </p:tavLst>
                                        </p:anim>
                                        <p:anim to="" calcmode="lin" valueType="num">
                                          <p:cBhvr>
                                            <p:cTn id="39" dur="700" fill="hold">
                                              <p:stCondLst>
                                                <p:cond delay="0"/>
                                              </p:stCondLst>
                                            </p:cTn>
                                            <p:tgtEl>
                                              <p:spTgt spid="34"/>
                                            </p:tgtEl>
                                            <p:attrNameLst>
                                              <p:attrName>ppt_h</p:attrName>
                                            </p:attrNameLst>
                                          </p:cBhvr>
                                          <p:tavLst>
                                            <p:tav tm="0" fmla="#ppt_h+(8/9)*(#ppt_h-0)*((1.5-1.5*$)^2-(1.5-1.5*$)^3)">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4"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组合 112"/>
          <p:cNvGrpSpPr/>
          <p:nvPr/>
        </p:nvGrpSpPr>
        <p:grpSpPr>
          <a:xfrm>
            <a:off x="4758547" y="2140595"/>
            <a:ext cx="1050810" cy="930989"/>
            <a:chOff x="2502793" y="4371105"/>
            <a:chExt cx="1520712" cy="1347797"/>
          </a:xfrm>
        </p:grpSpPr>
        <p:sp>
          <p:nvSpPr>
            <p:cNvPr id="121" name="Freeform 5"/>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lstStyle/>
            <a:p>
              <a:endParaRPr lang="zh-CN" altLang="en-US" sz="1015">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6" name="文本框 26"/>
            <p:cNvSpPr txBox="1"/>
            <p:nvPr/>
          </p:nvSpPr>
          <p:spPr>
            <a:xfrm>
              <a:off x="2752106" y="4577155"/>
              <a:ext cx="1031438" cy="935696"/>
            </a:xfrm>
            <a:prstGeom prst="rect">
              <a:avLst/>
            </a:prstGeom>
            <a:noFill/>
          </p:spPr>
          <p:txBody>
            <a:bodyPr wrap="square" rtlCol="0">
              <a:spAutoFit/>
            </a:bodyPr>
            <a:lstStyle/>
            <a:p>
              <a:pPr algn="ctr"/>
              <a:r>
                <a:rPr lang="en-US" altLang="zh-CN"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05</a:t>
              </a:r>
              <a:endParaRPr lang="zh-CN" altLang="en-US"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22" name="组合 121"/>
          <p:cNvGrpSpPr/>
          <p:nvPr/>
        </p:nvGrpSpPr>
        <p:grpSpPr>
          <a:xfrm>
            <a:off x="7668166" y="4822288"/>
            <a:ext cx="1050810" cy="930989"/>
            <a:chOff x="4102997" y="3433060"/>
            <a:chExt cx="1520712" cy="1347797"/>
          </a:xfrm>
        </p:grpSpPr>
        <p:sp>
          <p:nvSpPr>
            <p:cNvPr id="130" name="Freeform 5"/>
            <p:cNvSpPr/>
            <p:nvPr/>
          </p:nvSpPr>
          <p:spPr bwMode="auto">
            <a:xfrm rot="10800000">
              <a:off x="4102997" y="3433060"/>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969696"/>
            </a:solidFill>
            <a:ln w="25400">
              <a:noFill/>
            </a:ln>
            <a:effectLst/>
          </p:spPr>
          <p:txBody>
            <a:bodyPr vert="horz" wrap="square" lIns="68580" tIns="34290" rIns="68580" bIns="34290" numCol="1" anchor="t" anchorCtr="0" compatLnSpc="1"/>
            <a:lstStyle/>
            <a:p>
              <a:endParaRPr lang="zh-CN" altLang="en-US" sz="1015">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25" name="文本框 32"/>
            <p:cNvSpPr txBox="1"/>
            <p:nvPr/>
          </p:nvSpPr>
          <p:spPr>
            <a:xfrm>
              <a:off x="4366404" y="3592115"/>
              <a:ext cx="1031438" cy="935696"/>
            </a:xfrm>
            <a:prstGeom prst="rect">
              <a:avLst/>
            </a:prstGeom>
            <a:noFill/>
          </p:spPr>
          <p:txBody>
            <a:bodyPr wrap="square" rtlCol="0">
              <a:spAutoFit/>
            </a:bodyPr>
            <a:lstStyle/>
            <a:p>
              <a:pPr algn="ctr"/>
              <a:r>
                <a:rPr lang="en-US" altLang="zh-CN"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06</a:t>
              </a:r>
              <a:endParaRPr lang="zh-CN" altLang="en-US"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52" name="组合 151"/>
          <p:cNvGrpSpPr/>
          <p:nvPr/>
        </p:nvGrpSpPr>
        <p:grpSpPr>
          <a:xfrm flipH="1" flipV="1">
            <a:off x="6121988" y="4153701"/>
            <a:ext cx="1685130" cy="505957"/>
            <a:chOff x="5246304" y="4593021"/>
            <a:chExt cx="2438687" cy="732476"/>
          </a:xfrm>
        </p:grpSpPr>
        <p:sp>
          <p:nvSpPr>
            <p:cNvPr id="153" name="椭圆 152"/>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4" name="任意多边形 298"/>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58" name="组合 157"/>
          <p:cNvGrpSpPr/>
          <p:nvPr/>
        </p:nvGrpSpPr>
        <p:grpSpPr>
          <a:xfrm>
            <a:off x="5617872" y="3033806"/>
            <a:ext cx="1685130" cy="505957"/>
            <a:chOff x="5246304" y="4593021"/>
            <a:chExt cx="2438687" cy="732476"/>
          </a:xfrm>
        </p:grpSpPr>
        <p:sp>
          <p:nvSpPr>
            <p:cNvPr id="159" name="椭圆 158"/>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0" name="任意多边形 304"/>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97" name="文本框 113"/>
          <p:cNvSpPr txBox="1"/>
          <p:nvPr/>
        </p:nvSpPr>
        <p:spPr>
          <a:xfrm>
            <a:off x="1462719" y="4204019"/>
            <a:ext cx="5979496" cy="1200329"/>
          </a:xfrm>
          <a:prstGeom prst="rect">
            <a:avLst/>
          </a:prstGeom>
          <a:noFill/>
        </p:spPr>
        <p:txBody>
          <a:bodyPr wrap="square" rtlCol="0">
            <a:spAutoFit/>
          </a:bodyPr>
          <a:lstStyle/>
          <a:p>
            <a:pPr algn="just"/>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水洗是为了除去硫酸和未反应的醋酸，</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10%</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的碳酸钠洗去前步未洗干净的硫酸和醋酸，然后再用水洗去碳酸钠，碳酸氢钠，醋酸钠。</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0" name="文本框 113"/>
          <p:cNvSpPr txBox="1"/>
          <p:nvPr/>
        </p:nvSpPr>
        <p:spPr>
          <a:xfrm>
            <a:off x="6168170" y="2911137"/>
            <a:ext cx="4789464" cy="461665"/>
          </a:xfrm>
          <a:prstGeom prst="rect">
            <a:avLst/>
          </a:prstGeom>
          <a:noFill/>
        </p:spPr>
        <p:txBody>
          <a:bodyPr wrap="square" rtlCol="0">
            <a:spAutoFit/>
          </a:bodyPr>
          <a:lstStyle/>
          <a:p>
            <a:pPr algn="just"/>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将分出的水量记在实验报告中。</a:t>
            </a:r>
            <a:endPar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 Placeholder 3"/>
          <p:cNvSpPr txBox="1"/>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四、注意事项</a:t>
            </a:r>
            <a:endPar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cxnSp>
        <p:nvCxnSpPr>
          <p:cNvPr id="17" name="直接连接符 16"/>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13"/>
                                        </p:tgtEl>
                                        <p:attrNameLst>
                                          <p:attrName>style.visibility</p:attrName>
                                        </p:attrNameLst>
                                      </p:cBhvr>
                                      <p:to>
                                        <p:strVal val="visible"/>
                                      </p:to>
                                    </p:set>
                                    <p:anim calcmode="lin" valueType="num">
                                      <p:cBhvr>
                                        <p:cTn id="7" dur="500" fill="hold"/>
                                        <p:tgtEl>
                                          <p:spTgt spid="113"/>
                                        </p:tgtEl>
                                        <p:attrNameLst>
                                          <p:attrName>ppt_w</p:attrName>
                                        </p:attrNameLst>
                                      </p:cBhvr>
                                      <p:tavLst>
                                        <p:tav tm="0">
                                          <p:val>
                                            <p:fltVal val="0"/>
                                          </p:val>
                                        </p:tav>
                                        <p:tav tm="100000">
                                          <p:val>
                                            <p:strVal val="#ppt_w"/>
                                          </p:val>
                                        </p:tav>
                                      </p:tavLst>
                                    </p:anim>
                                    <p:anim calcmode="lin" valueType="num">
                                      <p:cBhvr>
                                        <p:cTn id="8" dur="500" fill="hold"/>
                                        <p:tgtEl>
                                          <p:spTgt spid="113"/>
                                        </p:tgtEl>
                                        <p:attrNameLst>
                                          <p:attrName>ppt_h</p:attrName>
                                        </p:attrNameLst>
                                      </p:cBhvr>
                                      <p:tavLst>
                                        <p:tav tm="0">
                                          <p:val>
                                            <p:fltVal val="0"/>
                                          </p:val>
                                        </p:tav>
                                        <p:tav tm="100000">
                                          <p:val>
                                            <p:strVal val="#ppt_h"/>
                                          </p:val>
                                        </p:tav>
                                      </p:tavLst>
                                    </p:anim>
                                    <p:animEffect transition="in" filter="fade">
                                      <p:cBhvr>
                                        <p:cTn id="9" dur="500"/>
                                        <p:tgtEl>
                                          <p:spTgt spid="113"/>
                                        </p:tgtEl>
                                      </p:cBhvr>
                                    </p:animEffect>
                                  </p:childTnLst>
                                </p:cTn>
                              </p:par>
                              <p:par>
                                <p:cTn id="10" presetID="53" presetClass="entr" presetSubtype="16" fill="hold" nodeType="withEffect">
                                  <p:stCondLst>
                                    <p:cond delay="0"/>
                                  </p:stCondLst>
                                  <p:childTnLst>
                                    <p:set>
                                      <p:cBhvr>
                                        <p:cTn id="11" dur="1" fill="hold">
                                          <p:stCondLst>
                                            <p:cond delay="0"/>
                                          </p:stCondLst>
                                        </p:cTn>
                                        <p:tgtEl>
                                          <p:spTgt spid="122"/>
                                        </p:tgtEl>
                                        <p:attrNameLst>
                                          <p:attrName>style.visibility</p:attrName>
                                        </p:attrNameLst>
                                      </p:cBhvr>
                                      <p:to>
                                        <p:strVal val="visible"/>
                                      </p:to>
                                    </p:set>
                                    <p:anim calcmode="lin" valueType="num">
                                      <p:cBhvr>
                                        <p:cTn id="12" dur="500" fill="hold"/>
                                        <p:tgtEl>
                                          <p:spTgt spid="122"/>
                                        </p:tgtEl>
                                        <p:attrNameLst>
                                          <p:attrName>ppt_w</p:attrName>
                                        </p:attrNameLst>
                                      </p:cBhvr>
                                      <p:tavLst>
                                        <p:tav tm="0">
                                          <p:val>
                                            <p:fltVal val="0"/>
                                          </p:val>
                                        </p:tav>
                                        <p:tav tm="100000">
                                          <p:val>
                                            <p:strVal val="#ppt_w"/>
                                          </p:val>
                                        </p:tav>
                                      </p:tavLst>
                                    </p:anim>
                                    <p:anim calcmode="lin" valueType="num">
                                      <p:cBhvr>
                                        <p:cTn id="13" dur="500" fill="hold"/>
                                        <p:tgtEl>
                                          <p:spTgt spid="122"/>
                                        </p:tgtEl>
                                        <p:attrNameLst>
                                          <p:attrName>ppt_h</p:attrName>
                                        </p:attrNameLst>
                                      </p:cBhvr>
                                      <p:tavLst>
                                        <p:tav tm="0">
                                          <p:val>
                                            <p:fltVal val="0"/>
                                          </p:val>
                                        </p:tav>
                                        <p:tav tm="100000">
                                          <p:val>
                                            <p:strVal val="#ppt_h"/>
                                          </p:val>
                                        </p:tav>
                                      </p:tavLst>
                                    </p:anim>
                                    <p:animEffect transition="in" filter="fade">
                                      <p:cBhvr>
                                        <p:cTn id="14" dur="500"/>
                                        <p:tgtEl>
                                          <p:spTgt spid="122"/>
                                        </p:tgtEl>
                                      </p:cBhvr>
                                    </p:animEffect>
                                  </p:childTnLst>
                                </p:cTn>
                              </p:par>
                              <p:par>
                                <p:cTn id="15" presetID="22" presetClass="entr" presetSubtype="2" fill="hold" nodeType="withEffect">
                                  <p:stCondLst>
                                    <p:cond delay="0"/>
                                  </p:stCondLst>
                                  <p:childTnLst>
                                    <p:set>
                                      <p:cBhvr>
                                        <p:cTn id="16" dur="1" fill="hold">
                                          <p:stCondLst>
                                            <p:cond delay="0"/>
                                          </p:stCondLst>
                                        </p:cTn>
                                        <p:tgtEl>
                                          <p:spTgt spid="152"/>
                                        </p:tgtEl>
                                        <p:attrNameLst>
                                          <p:attrName>style.visibility</p:attrName>
                                        </p:attrNameLst>
                                      </p:cBhvr>
                                      <p:to>
                                        <p:strVal val="visible"/>
                                      </p:to>
                                    </p:set>
                                    <p:animEffect transition="in" filter="wipe(right)">
                                      <p:cBhvr>
                                        <p:cTn id="17" dur="500"/>
                                        <p:tgtEl>
                                          <p:spTgt spid="152"/>
                                        </p:tgtEl>
                                      </p:cBhvr>
                                    </p:animEffect>
                                  </p:childTnLst>
                                </p:cTn>
                              </p:par>
                              <p:par>
                                <p:cTn id="18" presetID="22" presetClass="entr" presetSubtype="8" fill="hold" nodeType="withEffect">
                                  <p:stCondLst>
                                    <p:cond delay="0"/>
                                  </p:stCondLst>
                                  <p:childTnLst>
                                    <p:set>
                                      <p:cBhvr>
                                        <p:cTn id="19" dur="1" fill="hold">
                                          <p:stCondLst>
                                            <p:cond delay="0"/>
                                          </p:stCondLst>
                                        </p:cTn>
                                        <p:tgtEl>
                                          <p:spTgt spid="158"/>
                                        </p:tgtEl>
                                        <p:attrNameLst>
                                          <p:attrName>style.visibility</p:attrName>
                                        </p:attrNameLst>
                                      </p:cBhvr>
                                      <p:to>
                                        <p:strVal val="visible"/>
                                      </p:to>
                                    </p:set>
                                    <p:animEffect transition="in" filter="wipe(left)">
                                      <p:cBhvr>
                                        <p:cTn id="20" dur="500"/>
                                        <p:tgtEl>
                                          <p:spTgt spid="158"/>
                                        </p:tgtEl>
                                      </p:cBhvr>
                                    </p:animEffect>
                                  </p:childTnLst>
                                </p:cTn>
                              </p:par>
                              <p:par>
                                <p:cTn id="21" presetID="22" presetClass="entr" presetSubtype="1" fill="hold" grpId="0" nodeType="withEffect">
                                  <p:stCondLst>
                                    <p:cond delay="0"/>
                                  </p:stCondLst>
                                  <p:childTnLst>
                                    <p:set>
                                      <p:cBhvr>
                                        <p:cTn id="22" dur="1" fill="hold">
                                          <p:stCondLst>
                                            <p:cond delay="0"/>
                                          </p:stCondLst>
                                        </p:cTn>
                                        <p:tgtEl>
                                          <p:spTgt spid="197"/>
                                        </p:tgtEl>
                                        <p:attrNameLst>
                                          <p:attrName>style.visibility</p:attrName>
                                        </p:attrNameLst>
                                      </p:cBhvr>
                                      <p:to>
                                        <p:strVal val="visible"/>
                                      </p:to>
                                    </p:set>
                                    <p:animEffect transition="in" filter="wipe(up)">
                                      <p:cBhvr>
                                        <p:cTn id="23" dur="500"/>
                                        <p:tgtEl>
                                          <p:spTgt spid="197"/>
                                        </p:tgtEl>
                                      </p:cBhvr>
                                    </p:animEffect>
                                  </p:childTnLst>
                                </p:cTn>
                              </p:par>
                              <p:par>
                                <p:cTn id="24" presetID="22" presetClass="entr" presetSubtype="1" fill="hold" grpId="0" nodeType="withEffect">
                                  <p:stCondLst>
                                    <p:cond delay="0"/>
                                  </p:stCondLst>
                                  <p:childTnLst>
                                    <p:set>
                                      <p:cBhvr>
                                        <p:cTn id="25" dur="1" fill="hold">
                                          <p:stCondLst>
                                            <p:cond delay="0"/>
                                          </p:stCondLst>
                                        </p:cTn>
                                        <p:tgtEl>
                                          <p:spTgt spid="200"/>
                                        </p:tgtEl>
                                        <p:attrNameLst>
                                          <p:attrName>style.visibility</p:attrName>
                                        </p:attrNameLst>
                                      </p:cBhvr>
                                      <p:to>
                                        <p:strVal val="visible"/>
                                      </p:to>
                                    </p:set>
                                    <p:animEffect transition="in" filter="wipe(up)">
                                      <p:cBhvr>
                                        <p:cTn id="26"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7" grpId="0"/>
      <p:bldP spid="20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1" name="组合 130"/>
          <p:cNvGrpSpPr/>
          <p:nvPr/>
        </p:nvGrpSpPr>
        <p:grpSpPr>
          <a:xfrm>
            <a:off x="1881170" y="1751887"/>
            <a:ext cx="1050810" cy="930989"/>
            <a:chOff x="5706283" y="2501783"/>
            <a:chExt cx="1520712" cy="1347797"/>
          </a:xfrm>
        </p:grpSpPr>
        <p:sp>
          <p:nvSpPr>
            <p:cNvPr id="139" name="Freeform 5"/>
            <p:cNvSpPr/>
            <p:nvPr/>
          </p:nvSpPr>
          <p:spPr bwMode="auto">
            <a:xfrm rot="10800000">
              <a:off x="5706283" y="2501783"/>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lstStyle/>
            <a:p>
              <a:endParaRPr lang="zh-CN" altLang="en-US" sz="1015">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34" name="文本框 35"/>
            <p:cNvSpPr txBox="1"/>
            <p:nvPr/>
          </p:nvSpPr>
          <p:spPr>
            <a:xfrm>
              <a:off x="5950919" y="2750710"/>
              <a:ext cx="1031438" cy="935696"/>
            </a:xfrm>
            <a:prstGeom prst="rect">
              <a:avLst/>
            </a:prstGeom>
            <a:noFill/>
          </p:spPr>
          <p:txBody>
            <a:bodyPr wrap="square" rtlCol="0">
              <a:spAutoFit/>
            </a:bodyPr>
            <a:lstStyle/>
            <a:p>
              <a:pPr algn="ctr"/>
              <a:r>
                <a:rPr lang="en-US" altLang="zh-CN"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07</a:t>
              </a:r>
              <a:endParaRPr lang="zh-CN" altLang="en-US"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40" name="组合 139"/>
          <p:cNvGrpSpPr/>
          <p:nvPr/>
        </p:nvGrpSpPr>
        <p:grpSpPr>
          <a:xfrm>
            <a:off x="8504595" y="5098029"/>
            <a:ext cx="1050810" cy="930989"/>
            <a:chOff x="7311756" y="1575388"/>
            <a:chExt cx="1520712" cy="1347797"/>
          </a:xfrm>
        </p:grpSpPr>
        <p:sp>
          <p:nvSpPr>
            <p:cNvPr id="148" name="Freeform 5"/>
            <p:cNvSpPr/>
            <p:nvPr/>
          </p:nvSpPr>
          <p:spPr bwMode="auto">
            <a:xfrm rot="10800000">
              <a:off x="7311756" y="1575388"/>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969696"/>
            </a:solidFill>
            <a:ln w="25400">
              <a:noFill/>
            </a:ln>
            <a:effectLst/>
          </p:spPr>
          <p:txBody>
            <a:bodyPr vert="horz" wrap="square" lIns="68580" tIns="34290" rIns="68580" bIns="34290" numCol="1" anchor="t" anchorCtr="0" compatLnSpc="1"/>
            <a:lstStyle/>
            <a:p>
              <a:endParaRPr lang="zh-CN" altLang="en-US" sz="1015">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43" name="文本框 38"/>
            <p:cNvSpPr txBox="1"/>
            <p:nvPr/>
          </p:nvSpPr>
          <p:spPr>
            <a:xfrm>
              <a:off x="7523580" y="1781437"/>
              <a:ext cx="1031438" cy="935696"/>
            </a:xfrm>
            <a:prstGeom prst="rect">
              <a:avLst/>
            </a:prstGeom>
            <a:noFill/>
          </p:spPr>
          <p:txBody>
            <a:bodyPr wrap="square" rtlCol="0">
              <a:spAutoFit/>
            </a:bodyPr>
            <a:lstStyle/>
            <a:p>
              <a:pPr algn="ctr"/>
              <a:r>
                <a:rPr lang="en-US" altLang="zh-CN"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08</a:t>
              </a:r>
              <a:endParaRPr lang="zh-CN" altLang="en-US"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49" name="组合 148"/>
          <p:cNvGrpSpPr/>
          <p:nvPr/>
        </p:nvGrpSpPr>
        <p:grpSpPr>
          <a:xfrm flipH="1" flipV="1">
            <a:off x="6806208" y="4695584"/>
            <a:ext cx="1685130" cy="505957"/>
            <a:chOff x="5246304" y="4593021"/>
            <a:chExt cx="2438687" cy="732476"/>
          </a:xfrm>
        </p:grpSpPr>
        <p:sp>
          <p:nvSpPr>
            <p:cNvPr id="150" name="椭圆 149"/>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1" name="任意多边形 295"/>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55" name="组合 154"/>
          <p:cNvGrpSpPr/>
          <p:nvPr/>
        </p:nvGrpSpPr>
        <p:grpSpPr>
          <a:xfrm>
            <a:off x="2834248" y="2597825"/>
            <a:ext cx="1685130" cy="505957"/>
            <a:chOff x="5246304" y="4593021"/>
            <a:chExt cx="2438687" cy="732476"/>
          </a:xfrm>
        </p:grpSpPr>
        <p:sp>
          <p:nvSpPr>
            <p:cNvPr id="156" name="椭圆 155"/>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7" name="任意多边形 301"/>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98" name="文本框 113"/>
          <p:cNvSpPr txBox="1"/>
          <p:nvPr/>
        </p:nvSpPr>
        <p:spPr>
          <a:xfrm>
            <a:off x="3061792" y="4407552"/>
            <a:ext cx="4392488" cy="1938020"/>
          </a:xfrm>
          <a:prstGeom prst="rect">
            <a:avLst/>
          </a:prstGeom>
          <a:noFill/>
        </p:spPr>
        <p:txBody>
          <a:bodyPr wrap="square" rtlCol="0">
            <a:spAutoFit/>
          </a:bodyPr>
          <a:lstStyle/>
          <a:p>
            <a:pPr eaLnBrk="1" hangingPunct="1"/>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正确判断反应终点的方法：</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eaLnBrk="1" hangingPunct="1"/>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）分水器中不再有水珠下沉；</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eaLnBrk="1" hangingPunct="1"/>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）分水器中分出的水量达到  </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eaLnBrk="1" hangingPunct="1"/>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理论分水量</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eaLnBrk="1" hangingPunct="1"/>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sym typeface="+mn-ea"/>
              </a:rPr>
              <a:t>分水器中</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水面不再上升</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9" name="文本框 113"/>
          <p:cNvSpPr txBox="1"/>
          <p:nvPr/>
        </p:nvSpPr>
        <p:spPr>
          <a:xfrm>
            <a:off x="4555396" y="1878942"/>
            <a:ext cx="6856768" cy="2308324"/>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本实验遇到的有关多元恒沸物的数据：</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二元恒沸物：乙酸异丁酯和水（</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bp37.5℃,</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酯含量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80.5%</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）；异丁醇和水（</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bp90℃,</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水含量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33.2%</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异丁醇和乙酸异丁酯（</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bp107.6℃,</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醇含量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95%</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三元恒沸物：水：异丁醇：乙酸异丁酯＝</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30.4%:23.1%:46.5%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bp86.8℃</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 Placeholder 3"/>
          <p:cNvSpPr txBox="1"/>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四、注意事项</a:t>
            </a:r>
            <a:endPar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cxnSp>
        <p:nvCxnSpPr>
          <p:cNvPr id="17" name="直接连接符 16"/>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31"/>
                                        </p:tgtEl>
                                        <p:attrNameLst>
                                          <p:attrName>style.visibility</p:attrName>
                                        </p:attrNameLst>
                                      </p:cBhvr>
                                      <p:to>
                                        <p:strVal val="visible"/>
                                      </p:to>
                                    </p:set>
                                    <p:anim calcmode="lin" valueType="num">
                                      <p:cBhvr>
                                        <p:cTn id="7" dur="500" fill="hold"/>
                                        <p:tgtEl>
                                          <p:spTgt spid="131"/>
                                        </p:tgtEl>
                                        <p:attrNameLst>
                                          <p:attrName>ppt_w</p:attrName>
                                        </p:attrNameLst>
                                      </p:cBhvr>
                                      <p:tavLst>
                                        <p:tav tm="0">
                                          <p:val>
                                            <p:fltVal val="0"/>
                                          </p:val>
                                        </p:tav>
                                        <p:tav tm="100000">
                                          <p:val>
                                            <p:strVal val="#ppt_w"/>
                                          </p:val>
                                        </p:tav>
                                      </p:tavLst>
                                    </p:anim>
                                    <p:anim calcmode="lin" valueType="num">
                                      <p:cBhvr>
                                        <p:cTn id="8" dur="500" fill="hold"/>
                                        <p:tgtEl>
                                          <p:spTgt spid="131"/>
                                        </p:tgtEl>
                                        <p:attrNameLst>
                                          <p:attrName>ppt_h</p:attrName>
                                        </p:attrNameLst>
                                      </p:cBhvr>
                                      <p:tavLst>
                                        <p:tav tm="0">
                                          <p:val>
                                            <p:fltVal val="0"/>
                                          </p:val>
                                        </p:tav>
                                        <p:tav tm="100000">
                                          <p:val>
                                            <p:strVal val="#ppt_h"/>
                                          </p:val>
                                        </p:tav>
                                      </p:tavLst>
                                    </p:anim>
                                    <p:animEffect transition="in" filter="fade">
                                      <p:cBhvr>
                                        <p:cTn id="9" dur="500"/>
                                        <p:tgtEl>
                                          <p:spTgt spid="131"/>
                                        </p:tgtEl>
                                      </p:cBhvr>
                                    </p:animEffect>
                                  </p:childTnLst>
                                </p:cTn>
                              </p:par>
                              <p:par>
                                <p:cTn id="10" presetID="53" presetClass="entr" presetSubtype="16" fill="hold" nodeType="withEffect">
                                  <p:stCondLst>
                                    <p:cond delay="0"/>
                                  </p:stCondLst>
                                  <p:childTnLst>
                                    <p:set>
                                      <p:cBhvr>
                                        <p:cTn id="11" dur="1" fill="hold">
                                          <p:stCondLst>
                                            <p:cond delay="0"/>
                                          </p:stCondLst>
                                        </p:cTn>
                                        <p:tgtEl>
                                          <p:spTgt spid="140"/>
                                        </p:tgtEl>
                                        <p:attrNameLst>
                                          <p:attrName>style.visibility</p:attrName>
                                        </p:attrNameLst>
                                      </p:cBhvr>
                                      <p:to>
                                        <p:strVal val="visible"/>
                                      </p:to>
                                    </p:set>
                                    <p:anim calcmode="lin" valueType="num">
                                      <p:cBhvr>
                                        <p:cTn id="12" dur="500" fill="hold"/>
                                        <p:tgtEl>
                                          <p:spTgt spid="140"/>
                                        </p:tgtEl>
                                        <p:attrNameLst>
                                          <p:attrName>ppt_w</p:attrName>
                                        </p:attrNameLst>
                                      </p:cBhvr>
                                      <p:tavLst>
                                        <p:tav tm="0">
                                          <p:val>
                                            <p:fltVal val="0"/>
                                          </p:val>
                                        </p:tav>
                                        <p:tav tm="100000">
                                          <p:val>
                                            <p:strVal val="#ppt_w"/>
                                          </p:val>
                                        </p:tav>
                                      </p:tavLst>
                                    </p:anim>
                                    <p:anim calcmode="lin" valueType="num">
                                      <p:cBhvr>
                                        <p:cTn id="13" dur="500" fill="hold"/>
                                        <p:tgtEl>
                                          <p:spTgt spid="140"/>
                                        </p:tgtEl>
                                        <p:attrNameLst>
                                          <p:attrName>ppt_h</p:attrName>
                                        </p:attrNameLst>
                                      </p:cBhvr>
                                      <p:tavLst>
                                        <p:tav tm="0">
                                          <p:val>
                                            <p:fltVal val="0"/>
                                          </p:val>
                                        </p:tav>
                                        <p:tav tm="100000">
                                          <p:val>
                                            <p:strVal val="#ppt_h"/>
                                          </p:val>
                                        </p:tav>
                                      </p:tavLst>
                                    </p:anim>
                                    <p:animEffect transition="in" filter="fade">
                                      <p:cBhvr>
                                        <p:cTn id="14" dur="500"/>
                                        <p:tgtEl>
                                          <p:spTgt spid="140"/>
                                        </p:tgtEl>
                                      </p:cBhvr>
                                    </p:animEffect>
                                  </p:childTnLst>
                                </p:cTn>
                              </p:par>
                              <p:par>
                                <p:cTn id="15" presetID="22" presetClass="entr" presetSubtype="2" fill="hold" nodeType="withEffect">
                                  <p:stCondLst>
                                    <p:cond delay="0"/>
                                  </p:stCondLst>
                                  <p:childTnLst>
                                    <p:set>
                                      <p:cBhvr>
                                        <p:cTn id="16" dur="1" fill="hold">
                                          <p:stCondLst>
                                            <p:cond delay="0"/>
                                          </p:stCondLst>
                                        </p:cTn>
                                        <p:tgtEl>
                                          <p:spTgt spid="149"/>
                                        </p:tgtEl>
                                        <p:attrNameLst>
                                          <p:attrName>style.visibility</p:attrName>
                                        </p:attrNameLst>
                                      </p:cBhvr>
                                      <p:to>
                                        <p:strVal val="visible"/>
                                      </p:to>
                                    </p:set>
                                    <p:animEffect transition="in" filter="wipe(right)">
                                      <p:cBhvr>
                                        <p:cTn id="17" dur="500"/>
                                        <p:tgtEl>
                                          <p:spTgt spid="149"/>
                                        </p:tgtEl>
                                      </p:cBhvr>
                                    </p:animEffect>
                                  </p:childTnLst>
                                </p:cTn>
                              </p:par>
                              <p:par>
                                <p:cTn id="18" presetID="22" presetClass="entr" presetSubtype="8" fill="hold" nodeType="withEffect">
                                  <p:stCondLst>
                                    <p:cond delay="0"/>
                                  </p:stCondLst>
                                  <p:childTnLst>
                                    <p:set>
                                      <p:cBhvr>
                                        <p:cTn id="19" dur="1" fill="hold">
                                          <p:stCondLst>
                                            <p:cond delay="0"/>
                                          </p:stCondLst>
                                        </p:cTn>
                                        <p:tgtEl>
                                          <p:spTgt spid="155"/>
                                        </p:tgtEl>
                                        <p:attrNameLst>
                                          <p:attrName>style.visibility</p:attrName>
                                        </p:attrNameLst>
                                      </p:cBhvr>
                                      <p:to>
                                        <p:strVal val="visible"/>
                                      </p:to>
                                    </p:set>
                                    <p:animEffect transition="in" filter="wipe(left)">
                                      <p:cBhvr>
                                        <p:cTn id="20" dur="500"/>
                                        <p:tgtEl>
                                          <p:spTgt spid="155"/>
                                        </p:tgtEl>
                                      </p:cBhvr>
                                    </p:animEffect>
                                  </p:childTnLst>
                                </p:cTn>
                              </p:par>
                              <p:par>
                                <p:cTn id="21" presetID="22" presetClass="entr" presetSubtype="1" fill="hold" grpId="0" nodeType="withEffect">
                                  <p:stCondLst>
                                    <p:cond delay="0"/>
                                  </p:stCondLst>
                                  <p:childTnLst>
                                    <p:set>
                                      <p:cBhvr>
                                        <p:cTn id="22" dur="1" fill="hold">
                                          <p:stCondLst>
                                            <p:cond delay="0"/>
                                          </p:stCondLst>
                                        </p:cTn>
                                        <p:tgtEl>
                                          <p:spTgt spid="198"/>
                                        </p:tgtEl>
                                        <p:attrNameLst>
                                          <p:attrName>style.visibility</p:attrName>
                                        </p:attrNameLst>
                                      </p:cBhvr>
                                      <p:to>
                                        <p:strVal val="visible"/>
                                      </p:to>
                                    </p:set>
                                    <p:animEffect transition="in" filter="wipe(up)">
                                      <p:cBhvr>
                                        <p:cTn id="23" dur="500"/>
                                        <p:tgtEl>
                                          <p:spTgt spid="198"/>
                                        </p:tgtEl>
                                      </p:cBhvr>
                                    </p:animEffect>
                                  </p:childTnLst>
                                </p:cTn>
                              </p:par>
                              <p:par>
                                <p:cTn id="24" presetID="22" presetClass="entr" presetSubtype="1" fill="hold" grpId="0" nodeType="withEffect">
                                  <p:stCondLst>
                                    <p:cond delay="0"/>
                                  </p:stCondLst>
                                  <p:childTnLst>
                                    <p:set>
                                      <p:cBhvr>
                                        <p:cTn id="25" dur="1" fill="hold">
                                          <p:stCondLst>
                                            <p:cond delay="0"/>
                                          </p:stCondLst>
                                        </p:cTn>
                                        <p:tgtEl>
                                          <p:spTgt spid="199"/>
                                        </p:tgtEl>
                                        <p:attrNameLst>
                                          <p:attrName>style.visibility</p:attrName>
                                        </p:attrNameLst>
                                      </p:cBhvr>
                                      <p:to>
                                        <p:strVal val="visible"/>
                                      </p:to>
                                    </p:set>
                                    <p:animEffect transition="in" filter="wipe(up)">
                                      <p:cBhvr>
                                        <p:cTn id="26" dur="500"/>
                                        <p:tgtEl>
                                          <p:spTgt spid="1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8" grpId="0"/>
      <p:bldP spid="19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 Placeholder 3"/>
          <p:cNvSpPr txBox="1"/>
          <p:nvPr/>
        </p:nvSpPr>
        <p:spPr>
          <a:xfrm>
            <a:off x="4053111" y="1024037"/>
            <a:ext cx="4752528"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五、思考题</a:t>
            </a:r>
            <a:endPar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cxnSp>
        <p:nvCxnSpPr>
          <p:cNvPr id="19" name="直接连接符 18"/>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2180902" y="2392189"/>
            <a:ext cx="8496946" cy="2145020"/>
          </a:xfrm>
          <a:prstGeom prst="rect">
            <a:avLst/>
          </a:prstGeom>
          <a:solidFill>
            <a:schemeClr val="bg1"/>
          </a:solidFill>
          <a:ln>
            <a:noFill/>
          </a:ln>
          <a:effectLst>
            <a:innerShdw blurRad="254000" dist="254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矩形 6"/>
          <p:cNvSpPr/>
          <p:nvPr/>
        </p:nvSpPr>
        <p:spPr>
          <a:xfrm>
            <a:off x="2756967" y="2968253"/>
            <a:ext cx="7779118" cy="1010533"/>
          </a:xfrm>
          <a:prstGeom prst="rect">
            <a:avLst/>
          </a:prstGeom>
        </p:spPr>
        <p:txBody>
          <a:bodyPr wrap="square">
            <a:spAutoFit/>
          </a:bodyPr>
          <a:lstStyle/>
          <a:p>
            <a:pPr>
              <a:spcBef>
                <a:spcPts val="710"/>
              </a:spcBef>
              <a:spcAft>
                <a:spcPts val="710"/>
              </a:spcAft>
              <a:buFont typeface="+mj-lt"/>
              <a:buAutoNum type="arabicPeriod"/>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本实验是通过什么原理提高乙酸异丁酯的产率的？</a:t>
            </a:r>
            <a:endPar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endParaRPr>
          </a:p>
          <a:p>
            <a:pPr>
              <a:spcBef>
                <a:spcPts val="710"/>
              </a:spcBef>
              <a:spcAft>
                <a:spcPts val="710"/>
              </a:spcAft>
              <a:buFont typeface="+mj-lt"/>
              <a:buAutoNum type="arabicPeriod"/>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计算反应完全时应分出多少水？</a:t>
            </a:r>
            <a:endPar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endParaRPr>
          </a:p>
        </p:txBody>
      </p:sp>
      <p:pic>
        <p:nvPicPr>
          <p:cNvPr id="8" name="图片 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919125" y="3616325"/>
            <a:ext cx="3156886" cy="2455882"/>
          </a:xfrm>
          <a:prstGeom prst="rect">
            <a:avLst/>
          </a:prstGeom>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6" presetClass="entr" presetSubtype="37"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arn(outVertical)">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23" presetClass="entr" presetSubtype="16"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6" grpId="0" animBg="1"/>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396927" y="0"/>
            <a:ext cx="8064896" cy="3616325"/>
          </a:xfrm>
          <a:prstGeom prst="rect">
            <a:avLst/>
          </a:prstGeom>
          <a:solidFill>
            <a:srgbClr val="1092F1">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2396927" y="2104157"/>
            <a:ext cx="8084264" cy="769441"/>
          </a:xfrm>
          <a:prstGeom prst="rect">
            <a:avLst/>
          </a:prstGeom>
          <a:noFill/>
        </p:spPr>
        <p:txBody>
          <a:bodyPr wrap="none" rtlCol="0">
            <a:spAutoFit/>
            <a:scene3d>
              <a:camera prst="orthographicFront"/>
              <a:lightRig rig="threePt" dir="t"/>
            </a:scene3d>
            <a:sp3d contourW="12700"/>
          </a:bodyPr>
          <a:lstStyle/>
          <a:p>
            <a:pPr algn="ctr"/>
            <a:r>
              <a:rPr lang="zh-CN" altLang="en-US" sz="4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乙酸异丁酯的合成及折光率测定</a:t>
            </a:r>
            <a:endParaRPr lang="zh-CN" altLang="en-US" sz="4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3" name="组合 12"/>
          <p:cNvGrpSpPr/>
          <p:nvPr/>
        </p:nvGrpSpPr>
        <p:grpSpPr>
          <a:xfrm>
            <a:off x="4222445" y="796672"/>
            <a:ext cx="818464" cy="818464"/>
            <a:chOff x="2988735" y="1673093"/>
            <a:chExt cx="1219200" cy="1219200"/>
          </a:xfrm>
        </p:grpSpPr>
        <p:sp>
          <p:nvSpPr>
            <p:cNvPr id="14" name="椭圆 13"/>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15" name="文本框 14"/>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lvl="0" algn="ctr" fontAlgn="auto">
                <a:spcBef>
                  <a:spcPts val="0"/>
                </a:spcBef>
                <a:spcAft>
                  <a:spcPts val="0"/>
                </a:spcAf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大</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16" name="组合 15"/>
          <p:cNvGrpSpPr/>
          <p:nvPr/>
        </p:nvGrpSpPr>
        <p:grpSpPr>
          <a:xfrm>
            <a:off x="4951863" y="796672"/>
            <a:ext cx="818464" cy="818464"/>
            <a:chOff x="2988735" y="1673093"/>
            <a:chExt cx="1219200" cy="1219200"/>
          </a:xfrm>
        </p:grpSpPr>
        <p:sp>
          <p:nvSpPr>
            <p:cNvPr id="17" name="椭圆 16"/>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18" name="文本框 17"/>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19" name="组合 18"/>
          <p:cNvGrpSpPr/>
          <p:nvPr/>
        </p:nvGrpSpPr>
        <p:grpSpPr>
          <a:xfrm>
            <a:off x="5681281" y="796672"/>
            <a:ext cx="818464" cy="818464"/>
            <a:chOff x="2988735" y="1673093"/>
            <a:chExt cx="1219200" cy="1219200"/>
          </a:xfrm>
        </p:grpSpPr>
        <p:sp>
          <p:nvSpPr>
            <p:cNvPr id="20" name="椭圆 19"/>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21" name="文本框 20"/>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化</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22" name="组合 21"/>
          <p:cNvGrpSpPr/>
          <p:nvPr/>
        </p:nvGrpSpPr>
        <p:grpSpPr>
          <a:xfrm>
            <a:off x="6410699" y="796672"/>
            <a:ext cx="818464" cy="818464"/>
            <a:chOff x="2988735" y="1673093"/>
            <a:chExt cx="1219200" cy="1219200"/>
          </a:xfrm>
        </p:grpSpPr>
        <p:sp>
          <p:nvSpPr>
            <p:cNvPr id="24" name="椭圆 23"/>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25" name="文本框 24"/>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26" name="组合 25"/>
          <p:cNvGrpSpPr/>
          <p:nvPr/>
        </p:nvGrpSpPr>
        <p:grpSpPr>
          <a:xfrm>
            <a:off x="7140117" y="796672"/>
            <a:ext cx="818464" cy="818464"/>
            <a:chOff x="2988735" y="1673093"/>
            <a:chExt cx="1219200" cy="1219200"/>
          </a:xfrm>
        </p:grpSpPr>
        <p:sp>
          <p:nvSpPr>
            <p:cNvPr id="27" name="椭圆 26"/>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28" name="文本框 27"/>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实</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30" name="组合 29"/>
          <p:cNvGrpSpPr/>
          <p:nvPr/>
        </p:nvGrpSpPr>
        <p:grpSpPr>
          <a:xfrm>
            <a:off x="7869535" y="796672"/>
            <a:ext cx="818464" cy="818464"/>
            <a:chOff x="2988735" y="1673093"/>
            <a:chExt cx="1219200" cy="1219200"/>
          </a:xfrm>
        </p:grpSpPr>
        <p:sp>
          <p:nvSpPr>
            <p:cNvPr id="31" name="椭圆 30"/>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32" name="文本框 31"/>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验</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anim calcmode="lin" valueType="num">
                                          <p:cBhvr>
                                            <p:cTn id="8" dur="500" fill="hold"/>
                                            <p:tgtEl>
                                              <p:spTgt spid="23"/>
                                            </p:tgtEl>
                                            <p:attrNameLst>
                                              <p:attrName>ppt_x</p:attrName>
                                            </p:attrNameLst>
                                          </p:cBhvr>
                                          <p:tavLst>
                                            <p:tav tm="0">
                                              <p:val>
                                                <p:strVal val="#ppt_x"/>
                                              </p:val>
                                            </p:tav>
                                            <p:tav tm="100000">
                                              <p:val>
                                                <p:strVal val="#ppt_x"/>
                                              </p:val>
                                            </p:tav>
                                          </p:tavLst>
                                        </p:anim>
                                        <p:anim calcmode="lin" valueType="num">
                                          <p:cBhvr>
                                            <p:cTn id="9" dur="500" fill="hold"/>
                                            <p:tgtEl>
                                              <p:spTgt spid="23"/>
                                            </p:tgtEl>
                                            <p:attrNameLst>
                                              <p:attrName>ppt_y</p:attrName>
                                            </p:attrNameLst>
                                          </p:cBhvr>
                                          <p:tavLst>
                                            <p:tav tm="0">
                                              <p:val>
                                                <p:strVal val="#ppt_y-.1"/>
                                              </p:val>
                                            </p:tav>
                                            <p:tav tm="100000">
                                              <p:val>
                                                <p:strVal val="#ppt_y"/>
                                              </p:val>
                                            </p:tav>
                                          </p:tavLst>
                                        </p:anim>
                                      </p:childTnLst>
                                    </p:cTn>
                                  </p:par>
                                  <p:par>
                                    <p:cTn id="10" presetID="2" presetClass="entr" presetSubtype="1" fill="hold" nodeType="withEffect" p14:presetBounceEnd="50000">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14:bounceEnd="50000">
                                          <p:cBhvr additive="base">
                                            <p:cTn id="12" dur="1000" fill="hold"/>
                                            <p:tgtEl>
                                              <p:spTgt spid="13"/>
                                            </p:tgtEl>
                                            <p:attrNameLst>
                                              <p:attrName>ppt_x</p:attrName>
                                            </p:attrNameLst>
                                          </p:cBhvr>
                                          <p:tavLst>
                                            <p:tav tm="0">
                                              <p:val>
                                                <p:strVal val="#ppt_x"/>
                                              </p:val>
                                            </p:tav>
                                            <p:tav tm="100000">
                                              <p:val>
                                                <p:strVal val="#ppt_x"/>
                                              </p:val>
                                            </p:tav>
                                          </p:tavLst>
                                        </p:anim>
                                        <p:anim calcmode="lin" valueType="num" p14:bounceEnd="50000">
                                          <p:cBhvr additive="base">
                                            <p:cTn id="13" dur="1000" fill="hold"/>
                                            <p:tgtEl>
                                              <p:spTgt spid="13"/>
                                            </p:tgtEl>
                                            <p:attrNameLst>
                                              <p:attrName>ppt_y</p:attrName>
                                            </p:attrNameLst>
                                          </p:cBhvr>
                                          <p:tavLst>
                                            <p:tav tm="0">
                                              <p:val>
                                                <p:strVal val="0-#ppt_h/2"/>
                                              </p:val>
                                            </p:tav>
                                            <p:tav tm="100000">
                                              <p:val>
                                                <p:strVal val="#ppt_y"/>
                                              </p:val>
                                            </p:tav>
                                          </p:tavLst>
                                        </p:anim>
                                      </p:childTnLst>
                                    </p:cTn>
                                  </p:par>
                                  <p:par>
                                    <p:cTn id="14" presetID="2" presetClass="entr" presetSubtype="1" fill="hold" nodeType="withEffect" p14:presetBounceEnd="50000">
                                      <p:stCondLst>
                                        <p:cond delay="100"/>
                                      </p:stCondLst>
                                      <p:childTnLst>
                                        <p:set>
                                          <p:cBhvr>
                                            <p:cTn id="15" dur="1" fill="hold">
                                              <p:stCondLst>
                                                <p:cond delay="0"/>
                                              </p:stCondLst>
                                            </p:cTn>
                                            <p:tgtEl>
                                              <p:spTgt spid="16"/>
                                            </p:tgtEl>
                                            <p:attrNameLst>
                                              <p:attrName>style.visibility</p:attrName>
                                            </p:attrNameLst>
                                          </p:cBhvr>
                                          <p:to>
                                            <p:strVal val="visible"/>
                                          </p:to>
                                        </p:set>
                                        <p:anim calcmode="lin" valueType="num" p14:bounceEnd="50000">
                                          <p:cBhvr additive="base">
                                            <p:cTn id="16" dur="1000" fill="hold"/>
                                            <p:tgtEl>
                                              <p:spTgt spid="16"/>
                                            </p:tgtEl>
                                            <p:attrNameLst>
                                              <p:attrName>ppt_x</p:attrName>
                                            </p:attrNameLst>
                                          </p:cBhvr>
                                          <p:tavLst>
                                            <p:tav tm="0">
                                              <p:val>
                                                <p:strVal val="#ppt_x"/>
                                              </p:val>
                                            </p:tav>
                                            <p:tav tm="100000">
                                              <p:val>
                                                <p:strVal val="#ppt_x"/>
                                              </p:val>
                                            </p:tav>
                                          </p:tavLst>
                                        </p:anim>
                                        <p:anim calcmode="lin" valueType="num" p14:bounceEnd="50000">
                                          <p:cBhvr additive="base">
                                            <p:cTn id="17" dur="1000" fill="hold"/>
                                            <p:tgtEl>
                                              <p:spTgt spid="16"/>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14:presetBounceEnd="50000">
                                      <p:stCondLst>
                                        <p:cond delay="200"/>
                                      </p:stCondLst>
                                      <p:childTnLst>
                                        <p:set>
                                          <p:cBhvr>
                                            <p:cTn id="19" dur="1" fill="hold">
                                              <p:stCondLst>
                                                <p:cond delay="0"/>
                                              </p:stCondLst>
                                            </p:cTn>
                                            <p:tgtEl>
                                              <p:spTgt spid="19"/>
                                            </p:tgtEl>
                                            <p:attrNameLst>
                                              <p:attrName>style.visibility</p:attrName>
                                            </p:attrNameLst>
                                          </p:cBhvr>
                                          <p:to>
                                            <p:strVal val="visible"/>
                                          </p:to>
                                        </p:set>
                                        <p:anim calcmode="lin" valueType="num" p14:bounceEnd="50000">
                                          <p:cBhvr additive="base">
                                            <p:cTn id="20" dur="1000" fill="hold"/>
                                            <p:tgtEl>
                                              <p:spTgt spid="19"/>
                                            </p:tgtEl>
                                            <p:attrNameLst>
                                              <p:attrName>ppt_x</p:attrName>
                                            </p:attrNameLst>
                                          </p:cBhvr>
                                          <p:tavLst>
                                            <p:tav tm="0">
                                              <p:val>
                                                <p:strVal val="#ppt_x"/>
                                              </p:val>
                                            </p:tav>
                                            <p:tav tm="100000">
                                              <p:val>
                                                <p:strVal val="#ppt_x"/>
                                              </p:val>
                                            </p:tav>
                                          </p:tavLst>
                                        </p:anim>
                                        <p:anim calcmode="lin" valueType="num" p14:bounceEnd="50000">
                                          <p:cBhvr additive="base">
                                            <p:cTn id="21" dur="1000" fill="hold"/>
                                            <p:tgtEl>
                                              <p:spTgt spid="19"/>
                                            </p:tgtEl>
                                            <p:attrNameLst>
                                              <p:attrName>ppt_y</p:attrName>
                                            </p:attrNameLst>
                                          </p:cBhvr>
                                          <p:tavLst>
                                            <p:tav tm="0">
                                              <p:val>
                                                <p:strVal val="0-#ppt_h/2"/>
                                              </p:val>
                                            </p:tav>
                                            <p:tav tm="100000">
                                              <p:val>
                                                <p:strVal val="#ppt_y"/>
                                              </p:val>
                                            </p:tav>
                                          </p:tavLst>
                                        </p:anim>
                                      </p:childTnLst>
                                    </p:cTn>
                                  </p:par>
                                  <p:par>
                                    <p:cTn id="22" presetID="2" presetClass="entr" presetSubtype="1" fill="hold" nodeType="withEffect" p14:presetBounceEnd="50000">
                                      <p:stCondLst>
                                        <p:cond delay="300"/>
                                      </p:stCondLst>
                                      <p:childTnLst>
                                        <p:set>
                                          <p:cBhvr>
                                            <p:cTn id="23" dur="1" fill="hold">
                                              <p:stCondLst>
                                                <p:cond delay="0"/>
                                              </p:stCondLst>
                                            </p:cTn>
                                            <p:tgtEl>
                                              <p:spTgt spid="22"/>
                                            </p:tgtEl>
                                            <p:attrNameLst>
                                              <p:attrName>style.visibility</p:attrName>
                                            </p:attrNameLst>
                                          </p:cBhvr>
                                          <p:to>
                                            <p:strVal val="visible"/>
                                          </p:to>
                                        </p:set>
                                        <p:anim calcmode="lin" valueType="num" p14:bounceEnd="50000">
                                          <p:cBhvr additive="base">
                                            <p:cTn id="24" dur="1000" fill="hold"/>
                                            <p:tgtEl>
                                              <p:spTgt spid="22"/>
                                            </p:tgtEl>
                                            <p:attrNameLst>
                                              <p:attrName>ppt_x</p:attrName>
                                            </p:attrNameLst>
                                          </p:cBhvr>
                                          <p:tavLst>
                                            <p:tav tm="0">
                                              <p:val>
                                                <p:strVal val="#ppt_x"/>
                                              </p:val>
                                            </p:tav>
                                            <p:tav tm="100000">
                                              <p:val>
                                                <p:strVal val="#ppt_x"/>
                                              </p:val>
                                            </p:tav>
                                          </p:tavLst>
                                        </p:anim>
                                        <p:anim calcmode="lin" valueType="num" p14:bounceEnd="50000">
                                          <p:cBhvr additive="base">
                                            <p:cTn id="25" dur="1000" fill="hold"/>
                                            <p:tgtEl>
                                              <p:spTgt spid="22"/>
                                            </p:tgtEl>
                                            <p:attrNameLst>
                                              <p:attrName>ppt_y</p:attrName>
                                            </p:attrNameLst>
                                          </p:cBhvr>
                                          <p:tavLst>
                                            <p:tav tm="0">
                                              <p:val>
                                                <p:strVal val="0-#ppt_h/2"/>
                                              </p:val>
                                            </p:tav>
                                            <p:tav tm="100000">
                                              <p:val>
                                                <p:strVal val="#ppt_y"/>
                                              </p:val>
                                            </p:tav>
                                          </p:tavLst>
                                        </p:anim>
                                      </p:childTnLst>
                                    </p:cTn>
                                  </p:par>
                                  <p:par>
                                    <p:cTn id="26" presetID="2" presetClass="entr" presetSubtype="1" fill="hold" nodeType="withEffect" p14:presetBounceEnd="50000">
                                      <p:stCondLst>
                                        <p:cond delay="400"/>
                                      </p:stCondLst>
                                      <p:childTnLst>
                                        <p:set>
                                          <p:cBhvr>
                                            <p:cTn id="27" dur="1" fill="hold">
                                              <p:stCondLst>
                                                <p:cond delay="0"/>
                                              </p:stCondLst>
                                            </p:cTn>
                                            <p:tgtEl>
                                              <p:spTgt spid="26"/>
                                            </p:tgtEl>
                                            <p:attrNameLst>
                                              <p:attrName>style.visibility</p:attrName>
                                            </p:attrNameLst>
                                          </p:cBhvr>
                                          <p:to>
                                            <p:strVal val="visible"/>
                                          </p:to>
                                        </p:set>
                                        <p:anim calcmode="lin" valueType="num" p14:bounceEnd="50000">
                                          <p:cBhvr additive="base">
                                            <p:cTn id="28" dur="1000" fill="hold"/>
                                            <p:tgtEl>
                                              <p:spTgt spid="26"/>
                                            </p:tgtEl>
                                            <p:attrNameLst>
                                              <p:attrName>ppt_x</p:attrName>
                                            </p:attrNameLst>
                                          </p:cBhvr>
                                          <p:tavLst>
                                            <p:tav tm="0">
                                              <p:val>
                                                <p:strVal val="#ppt_x"/>
                                              </p:val>
                                            </p:tav>
                                            <p:tav tm="100000">
                                              <p:val>
                                                <p:strVal val="#ppt_x"/>
                                              </p:val>
                                            </p:tav>
                                          </p:tavLst>
                                        </p:anim>
                                        <p:anim calcmode="lin" valueType="num" p14:bounceEnd="50000">
                                          <p:cBhvr additive="base">
                                            <p:cTn id="29" dur="1000" fill="hold"/>
                                            <p:tgtEl>
                                              <p:spTgt spid="2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14:presetBounceEnd="50000">
                                      <p:stCondLst>
                                        <p:cond delay="500"/>
                                      </p:stCondLst>
                                      <p:childTnLst>
                                        <p:set>
                                          <p:cBhvr>
                                            <p:cTn id="31" dur="1" fill="hold">
                                              <p:stCondLst>
                                                <p:cond delay="0"/>
                                              </p:stCondLst>
                                            </p:cTn>
                                            <p:tgtEl>
                                              <p:spTgt spid="30"/>
                                            </p:tgtEl>
                                            <p:attrNameLst>
                                              <p:attrName>style.visibility</p:attrName>
                                            </p:attrNameLst>
                                          </p:cBhvr>
                                          <p:to>
                                            <p:strVal val="visible"/>
                                          </p:to>
                                        </p:set>
                                        <p:anim calcmode="lin" valueType="num" p14:bounceEnd="50000">
                                          <p:cBhvr additive="base">
                                            <p:cTn id="32" dur="1000" fill="hold"/>
                                            <p:tgtEl>
                                              <p:spTgt spid="30"/>
                                            </p:tgtEl>
                                            <p:attrNameLst>
                                              <p:attrName>ppt_x</p:attrName>
                                            </p:attrNameLst>
                                          </p:cBhvr>
                                          <p:tavLst>
                                            <p:tav tm="0">
                                              <p:val>
                                                <p:strVal val="#ppt_x"/>
                                              </p:val>
                                            </p:tav>
                                            <p:tav tm="100000">
                                              <p:val>
                                                <p:strVal val="#ppt_x"/>
                                              </p:val>
                                            </p:tav>
                                          </p:tavLst>
                                        </p:anim>
                                        <p:anim calcmode="lin" valueType="num" p14:bounceEnd="50000">
                                          <p:cBhvr additive="base">
                                            <p:cTn id="33" dur="1000" fill="hold"/>
                                            <p:tgtEl>
                                              <p:spTgt spid="30"/>
                                            </p:tgtEl>
                                            <p:attrNameLst>
                                              <p:attrName>ppt_y</p:attrName>
                                            </p:attrNameLst>
                                          </p:cBhvr>
                                          <p:tavLst>
                                            <p:tav tm="0">
                                              <p:val>
                                                <p:strVal val="0-#ppt_h/2"/>
                                              </p:val>
                                            </p:tav>
                                            <p:tav tm="100000">
                                              <p:val>
                                                <p:strVal val="#ppt_y"/>
                                              </p:val>
                                            </p:tav>
                                          </p:tavLst>
                                        </p:anim>
                                      </p:childTnLst>
                                    </p:cTn>
                                  </p:par>
                                  <p:par>
                                    <p:cTn id="34" presetID="23" presetClass="entr" presetSubtype="528" fill="hold" grpId="0" nodeType="withEffect">
                                      <p:stCondLst>
                                        <p:cond delay="0"/>
                                      </p:stCondLst>
                                      <p:iterate type="lt">
                                        <p:tmPct val="5000"/>
                                      </p:iterate>
                                      <p:childTnLst>
                                        <p:set>
                                          <p:cBhvr>
                                            <p:cTn id="35" dur="1" fill="hold">
                                              <p:stCondLst>
                                                <p:cond delay="0"/>
                                              </p:stCondLst>
                                            </p:cTn>
                                            <p:tgtEl>
                                              <p:spTgt spid="40"/>
                                            </p:tgtEl>
                                            <p:attrNameLst>
                                              <p:attrName>style.visibility</p:attrName>
                                            </p:attrNameLst>
                                          </p:cBhvr>
                                          <p:to>
                                            <p:strVal val="visible"/>
                                          </p:to>
                                        </p:set>
                                        <p:anim to="" calcmode="lin" valueType="num">
                                          <p:cBhvr>
                                            <p:cTn id="36" dur="700" fill="hold">
                                              <p:stCondLst>
                                                <p:cond delay="0"/>
                                              </p:stCondLst>
                                            </p:cTn>
                                            <p:tgtEl>
                                              <p:spTgt spid="40"/>
                                            </p:tgtEl>
                                            <p:attrNameLst>
                                              <p:attrName>ppt_x</p:attrName>
                                            </p:attrNameLst>
                                          </p:cBhvr>
                                          <p:tavLst>
                                            <p:tav tm="0" fmla="#ppt_x+(8/9)*(#ppt_x-0.5)*((1.5-1.5*$)^2-(1.5-1.5*$)^3)">
                                              <p:val>
                                                <p:fltVal val="0"/>
                                              </p:val>
                                            </p:tav>
                                            <p:tav tm="100000">
                                              <p:val>
                                                <p:fltVal val="1"/>
                                              </p:val>
                                            </p:tav>
                                          </p:tavLst>
                                        </p:anim>
                                        <p:anim to="" calcmode="lin" valueType="num">
                                          <p:cBhvr>
                                            <p:cTn id="37" dur="700" fill="hold">
                                              <p:stCondLst>
                                                <p:cond delay="0"/>
                                              </p:stCondLst>
                                            </p:cTn>
                                            <p:tgtEl>
                                              <p:spTgt spid="40"/>
                                            </p:tgtEl>
                                            <p:attrNameLst>
                                              <p:attrName>ppt_y</p:attrName>
                                            </p:attrNameLst>
                                          </p:cBhvr>
                                          <p:tavLst>
                                            <p:tav tm="0" fmla="#ppt_y+(8/9)*(#ppt_y-0.5)*((1.5-1.5*$)^2-(1.5-1.5*$)^3)">
                                              <p:val>
                                                <p:fltVal val="0"/>
                                              </p:val>
                                            </p:tav>
                                            <p:tav tm="100000">
                                              <p:val>
                                                <p:fltVal val="1"/>
                                              </p:val>
                                            </p:tav>
                                          </p:tavLst>
                                        </p:anim>
                                        <p:anim to="" calcmode="lin" valueType="num">
                                          <p:cBhvr>
                                            <p:cTn id="38" dur="700" fill="hold">
                                              <p:stCondLst>
                                                <p:cond delay="0"/>
                                              </p:stCondLst>
                                            </p:cTn>
                                            <p:tgtEl>
                                              <p:spTgt spid="40"/>
                                            </p:tgtEl>
                                            <p:attrNameLst>
                                              <p:attrName>ppt_w</p:attrName>
                                            </p:attrNameLst>
                                          </p:cBhvr>
                                          <p:tavLst>
                                            <p:tav tm="0" fmla="#ppt_w+(8/9)*(#ppt_w-0)*((1.5-1.5*$)^2-(1.5-1.5*$)^3)">
                                              <p:val>
                                                <p:fltVal val="0"/>
                                              </p:val>
                                            </p:tav>
                                            <p:tav tm="100000">
                                              <p:val>
                                                <p:fltVal val="1"/>
                                              </p:val>
                                            </p:tav>
                                          </p:tavLst>
                                        </p:anim>
                                        <p:anim to="" calcmode="lin" valueType="num">
                                          <p:cBhvr>
                                            <p:cTn id="39" dur="700" fill="hold">
                                              <p:stCondLst>
                                                <p:cond delay="0"/>
                                              </p:stCondLst>
                                            </p:cTn>
                                            <p:tgtEl>
                                              <p:spTgt spid="40"/>
                                            </p:tgtEl>
                                            <p:attrNameLst>
                                              <p:attrName>ppt_h</p:attrName>
                                            </p:attrNameLst>
                                          </p:cBhvr>
                                          <p:tavLst>
                                            <p:tav tm="0" fmla="#ppt_h+(8/9)*(#ppt_h-0)*((1.5-1.5*$)^2-(1.5-1.5*$)^3)">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4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anim calcmode="lin" valueType="num">
                                          <p:cBhvr>
                                            <p:cTn id="8" dur="500" fill="hold"/>
                                            <p:tgtEl>
                                              <p:spTgt spid="23"/>
                                            </p:tgtEl>
                                            <p:attrNameLst>
                                              <p:attrName>ppt_x</p:attrName>
                                            </p:attrNameLst>
                                          </p:cBhvr>
                                          <p:tavLst>
                                            <p:tav tm="0">
                                              <p:val>
                                                <p:strVal val="#ppt_x"/>
                                              </p:val>
                                            </p:tav>
                                            <p:tav tm="100000">
                                              <p:val>
                                                <p:strVal val="#ppt_x"/>
                                              </p:val>
                                            </p:tav>
                                          </p:tavLst>
                                        </p:anim>
                                        <p:anim calcmode="lin" valueType="num">
                                          <p:cBhvr>
                                            <p:cTn id="9" dur="500" fill="hold"/>
                                            <p:tgtEl>
                                              <p:spTgt spid="23"/>
                                            </p:tgtEl>
                                            <p:attrNameLst>
                                              <p:attrName>ppt_y</p:attrName>
                                            </p:attrNameLst>
                                          </p:cBhvr>
                                          <p:tavLst>
                                            <p:tav tm="0">
                                              <p:val>
                                                <p:strVal val="#ppt_y-.1"/>
                                              </p:val>
                                            </p:tav>
                                            <p:tav tm="100000">
                                              <p:val>
                                                <p:strVal val="#ppt_y"/>
                                              </p:val>
                                            </p:tav>
                                          </p:tavLst>
                                        </p:anim>
                                      </p:childTnLst>
                                    </p:cTn>
                                  </p:par>
                                  <p:par>
                                    <p:cTn id="10" presetID="2" presetClass="entr" presetSubtype="1" fill="hold" nodeType="with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1000" fill="hold"/>
                                            <p:tgtEl>
                                              <p:spTgt spid="13"/>
                                            </p:tgtEl>
                                            <p:attrNameLst>
                                              <p:attrName>ppt_x</p:attrName>
                                            </p:attrNameLst>
                                          </p:cBhvr>
                                          <p:tavLst>
                                            <p:tav tm="0">
                                              <p:val>
                                                <p:strVal val="#ppt_x"/>
                                              </p:val>
                                            </p:tav>
                                            <p:tav tm="100000">
                                              <p:val>
                                                <p:strVal val="#ppt_x"/>
                                              </p:val>
                                            </p:tav>
                                          </p:tavLst>
                                        </p:anim>
                                        <p:anim calcmode="lin" valueType="num">
                                          <p:cBhvr additive="base">
                                            <p:cTn id="13" dur="1000" fill="hold"/>
                                            <p:tgtEl>
                                              <p:spTgt spid="13"/>
                                            </p:tgtEl>
                                            <p:attrNameLst>
                                              <p:attrName>ppt_y</p:attrName>
                                            </p:attrNameLst>
                                          </p:cBhvr>
                                          <p:tavLst>
                                            <p:tav tm="0">
                                              <p:val>
                                                <p:strVal val="0-#ppt_h/2"/>
                                              </p:val>
                                            </p:tav>
                                            <p:tav tm="100000">
                                              <p:val>
                                                <p:strVal val="#ppt_y"/>
                                              </p:val>
                                            </p:tav>
                                          </p:tavLst>
                                        </p:anim>
                                      </p:childTnLst>
                                    </p:cTn>
                                  </p:par>
                                  <p:par>
                                    <p:cTn id="14" presetID="2" presetClass="entr" presetSubtype="1" fill="hold" nodeType="withEffect">
                                      <p:stCondLst>
                                        <p:cond delay="10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1000" fill="hold"/>
                                            <p:tgtEl>
                                              <p:spTgt spid="16"/>
                                            </p:tgtEl>
                                            <p:attrNameLst>
                                              <p:attrName>ppt_x</p:attrName>
                                            </p:attrNameLst>
                                          </p:cBhvr>
                                          <p:tavLst>
                                            <p:tav tm="0">
                                              <p:val>
                                                <p:strVal val="#ppt_x"/>
                                              </p:val>
                                            </p:tav>
                                            <p:tav tm="100000">
                                              <p:val>
                                                <p:strVal val="#ppt_x"/>
                                              </p:val>
                                            </p:tav>
                                          </p:tavLst>
                                        </p:anim>
                                        <p:anim calcmode="lin" valueType="num">
                                          <p:cBhvr additive="base">
                                            <p:cTn id="17" dur="1000" fill="hold"/>
                                            <p:tgtEl>
                                              <p:spTgt spid="16"/>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stCondLst>
                                        <p:cond delay="200"/>
                                      </p:stCondLst>
                                      <p:childTnLst>
                                        <p:set>
                                          <p:cBhvr>
                                            <p:cTn id="19" dur="1" fill="hold">
                                              <p:stCondLst>
                                                <p:cond delay="0"/>
                                              </p:stCondLst>
                                            </p:cTn>
                                            <p:tgtEl>
                                              <p:spTgt spid="19"/>
                                            </p:tgtEl>
                                            <p:attrNameLst>
                                              <p:attrName>style.visibility</p:attrName>
                                            </p:attrNameLst>
                                          </p:cBhvr>
                                          <p:to>
                                            <p:strVal val="visible"/>
                                          </p:to>
                                        </p:set>
                                        <p:anim calcmode="lin" valueType="num">
                                          <p:cBhvr additive="base">
                                            <p:cTn id="20" dur="1000" fill="hold"/>
                                            <p:tgtEl>
                                              <p:spTgt spid="19"/>
                                            </p:tgtEl>
                                            <p:attrNameLst>
                                              <p:attrName>ppt_x</p:attrName>
                                            </p:attrNameLst>
                                          </p:cBhvr>
                                          <p:tavLst>
                                            <p:tav tm="0">
                                              <p:val>
                                                <p:strVal val="#ppt_x"/>
                                              </p:val>
                                            </p:tav>
                                            <p:tav tm="100000">
                                              <p:val>
                                                <p:strVal val="#ppt_x"/>
                                              </p:val>
                                            </p:tav>
                                          </p:tavLst>
                                        </p:anim>
                                        <p:anim calcmode="lin" valueType="num">
                                          <p:cBhvr additive="base">
                                            <p:cTn id="21" dur="1000" fill="hold"/>
                                            <p:tgtEl>
                                              <p:spTgt spid="19"/>
                                            </p:tgtEl>
                                            <p:attrNameLst>
                                              <p:attrName>ppt_y</p:attrName>
                                            </p:attrNameLst>
                                          </p:cBhvr>
                                          <p:tavLst>
                                            <p:tav tm="0">
                                              <p:val>
                                                <p:strVal val="0-#ppt_h/2"/>
                                              </p:val>
                                            </p:tav>
                                            <p:tav tm="100000">
                                              <p:val>
                                                <p:strVal val="#ppt_y"/>
                                              </p:val>
                                            </p:tav>
                                          </p:tavLst>
                                        </p:anim>
                                      </p:childTnLst>
                                    </p:cTn>
                                  </p:par>
                                  <p:par>
                                    <p:cTn id="22" presetID="2" presetClass="entr" presetSubtype="1" fill="hold" nodeType="withEffect">
                                      <p:stCondLst>
                                        <p:cond delay="30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1000" fill="hold"/>
                                            <p:tgtEl>
                                              <p:spTgt spid="22"/>
                                            </p:tgtEl>
                                            <p:attrNameLst>
                                              <p:attrName>ppt_x</p:attrName>
                                            </p:attrNameLst>
                                          </p:cBhvr>
                                          <p:tavLst>
                                            <p:tav tm="0">
                                              <p:val>
                                                <p:strVal val="#ppt_x"/>
                                              </p:val>
                                            </p:tav>
                                            <p:tav tm="100000">
                                              <p:val>
                                                <p:strVal val="#ppt_x"/>
                                              </p:val>
                                            </p:tav>
                                          </p:tavLst>
                                        </p:anim>
                                        <p:anim calcmode="lin" valueType="num">
                                          <p:cBhvr additive="base">
                                            <p:cTn id="25" dur="1000" fill="hold"/>
                                            <p:tgtEl>
                                              <p:spTgt spid="22"/>
                                            </p:tgtEl>
                                            <p:attrNameLst>
                                              <p:attrName>ppt_y</p:attrName>
                                            </p:attrNameLst>
                                          </p:cBhvr>
                                          <p:tavLst>
                                            <p:tav tm="0">
                                              <p:val>
                                                <p:strVal val="0-#ppt_h/2"/>
                                              </p:val>
                                            </p:tav>
                                            <p:tav tm="100000">
                                              <p:val>
                                                <p:strVal val="#ppt_y"/>
                                              </p:val>
                                            </p:tav>
                                          </p:tavLst>
                                        </p:anim>
                                      </p:childTnLst>
                                    </p:cTn>
                                  </p:par>
                                  <p:par>
                                    <p:cTn id="26" presetID="2" presetClass="entr" presetSubtype="1" fill="hold" nodeType="withEffect">
                                      <p:stCondLst>
                                        <p:cond delay="400"/>
                                      </p:stCondLst>
                                      <p:childTnLst>
                                        <p:set>
                                          <p:cBhvr>
                                            <p:cTn id="27" dur="1" fill="hold">
                                              <p:stCondLst>
                                                <p:cond delay="0"/>
                                              </p:stCondLst>
                                            </p:cTn>
                                            <p:tgtEl>
                                              <p:spTgt spid="26"/>
                                            </p:tgtEl>
                                            <p:attrNameLst>
                                              <p:attrName>style.visibility</p:attrName>
                                            </p:attrNameLst>
                                          </p:cBhvr>
                                          <p:to>
                                            <p:strVal val="visible"/>
                                          </p:to>
                                        </p:set>
                                        <p:anim calcmode="lin" valueType="num">
                                          <p:cBhvr additive="base">
                                            <p:cTn id="28" dur="1000" fill="hold"/>
                                            <p:tgtEl>
                                              <p:spTgt spid="26"/>
                                            </p:tgtEl>
                                            <p:attrNameLst>
                                              <p:attrName>ppt_x</p:attrName>
                                            </p:attrNameLst>
                                          </p:cBhvr>
                                          <p:tavLst>
                                            <p:tav tm="0">
                                              <p:val>
                                                <p:strVal val="#ppt_x"/>
                                              </p:val>
                                            </p:tav>
                                            <p:tav tm="100000">
                                              <p:val>
                                                <p:strVal val="#ppt_x"/>
                                              </p:val>
                                            </p:tav>
                                          </p:tavLst>
                                        </p:anim>
                                        <p:anim calcmode="lin" valueType="num">
                                          <p:cBhvr additive="base">
                                            <p:cTn id="29" dur="1000" fill="hold"/>
                                            <p:tgtEl>
                                              <p:spTgt spid="2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stCondLst>
                                        <p:cond delay="500"/>
                                      </p:stCondLst>
                                      <p:childTnLst>
                                        <p:set>
                                          <p:cBhvr>
                                            <p:cTn id="31" dur="1" fill="hold">
                                              <p:stCondLst>
                                                <p:cond delay="0"/>
                                              </p:stCondLst>
                                            </p:cTn>
                                            <p:tgtEl>
                                              <p:spTgt spid="30"/>
                                            </p:tgtEl>
                                            <p:attrNameLst>
                                              <p:attrName>style.visibility</p:attrName>
                                            </p:attrNameLst>
                                          </p:cBhvr>
                                          <p:to>
                                            <p:strVal val="visible"/>
                                          </p:to>
                                        </p:set>
                                        <p:anim calcmode="lin" valueType="num">
                                          <p:cBhvr additive="base">
                                            <p:cTn id="32" dur="1000" fill="hold"/>
                                            <p:tgtEl>
                                              <p:spTgt spid="30"/>
                                            </p:tgtEl>
                                            <p:attrNameLst>
                                              <p:attrName>ppt_x</p:attrName>
                                            </p:attrNameLst>
                                          </p:cBhvr>
                                          <p:tavLst>
                                            <p:tav tm="0">
                                              <p:val>
                                                <p:strVal val="#ppt_x"/>
                                              </p:val>
                                            </p:tav>
                                            <p:tav tm="100000">
                                              <p:val>
                                                <p:strVal val="#ppt_x"/>
                                              </p:val>
                                            </p:tav>
                                          </p:tavLst>
                                        </p:anim>
                                        <p:anim calcmode="lin" valueType="num">
                                          <p:cBhvr additive="base">
                                            <p:cTn id="33" dur="1000" fill="hold"/>
                                            <p:tgtEl>
                                              <p:spTgt spid="30"/>
                                            </p:tgtEl>
                                            <p:attrNameLst>
                                              <p:attrName>ppt_y</p:attrName>
                                            </p:attrNameLst>
                                          </p:cBhvr>
                                          <p:tavLst>
                                            <p:tav tm="0">
                                              <p:val>
                                                <p:strVal val="0-#ppt_h/2"/>
                                              </p:val>
                                            </p:tav>
                                            <p:tav tm="100000">
                                              <p:val>
                                                <p:strVal val="#ppt_y"/>
                                              </p:val>
                                            </p:tav>
                                          </p:tavLst>
                                        </p:anim>
                                      </p:childTnLst>
                                    </p:cTn>
                                  </p:par>
                                  <p:par>
                                    <p:cTn id="34" presetID="23" presetClass="entr" presetSubtype="528" fill="hold" grpId="0" nodeType="withEffect">
                                      <p:stCondLst>
                                        <p:cond delay="0"/>
                                      </p:stCondLst>
                                      <p:iterate type="lt">
                                        <p:tmPct val="5000"/>
                                      </p:iterate>
                                      <p:childTnLst>
                                        <p:set>
                                          <p:cBhvr>
                                            <p:cTn id="35" dur="1" fill="hold">
                                              <p:stCondLst>
                                                <p:cond delay="0"/>
                                              </p:stCondLst>
                                            </p:cTn>
                                            <p:tgtEl>
                                              <p:spTgt spid="40"/>
                                            </p:tgtEl>
                                            <p:attrNameLst>
                                              <p:attrName>style.visibility</p:attrName>
                                            </p:attrNameLst>
                                          </p:cBhvr>
                                          <p:to>
                                            <p:strVal val="visible"/>
                                          </p:to>
                                        </p:set>
                                        <p:anim to="" calcmode="lin" valueType="num">
                                          <p:cBhvr>
                                            <p:cTn id="36" dur="700" fill="hold">
                                              <p:stCondLst>
                                                <p:cond delay="0"/>
                                              </p:stCondLst>
                                            </p:cTn>
                                            <p:tgtEl>
                                              <p:spTgt spid="40"/>
                                            </p:tgtEl>
                                            <p:attrNameLst>
                                              <p:attrName>ppt_x</p:attrName>
                                            </p:attrNameLst>
                                          </p:cBhvr>
                                          <p:tavLst>
                                            <p:tav tm="0" fmla="#ppt_x+(8/9)*(#ppt_x-0.5)*((1.5-1.5*$)^2-(1.5-1.5*$)^3)">
                                              <p:val>
                                                <p:fltVal val="0"/>
                                              </p:val>
                                            </p:tav>
                                            <p:tav tm="100000">
                                              <p:val>
                                                <p:fltVal val="1"/>
                                              </p:val>
                                            </p:tav>
                                          </p:tavLst>
                                        </p:anim>
                                        <p:anim to="" calcmode="lin" valueType="num">
                                          <p:cBhvr>
                                            <p:cTn id="37" dur="700" fill="hold">
                                              <p:stCondLst>
                                                <p:cond delay="0"/>
                                              </p:stCondLst>
                                            </p:cTn>
                                            <p:tgtEl>
                                              <p:spTgt spid="40"/>
                                            </p:tgtEl>
                                            <p:attrNameLst>
                                              <p:attrName>ppt_y</p:attrName>
                                            </p:attrNameLst>
                                          </p:cBhvr>
                                          <p:tavLst>
                                            <p:tav tm="0" fmla="#ppt_y+(8/9)*(#ppt_y-0.5)*((1.5-1.5*$)^2-(1.5-1.5*$)^3)">
                                              <p:val>
                                                <p:fltVal val="0"/>
                                              </p:val>
                                            </p:tav>
                                            <p:tav tm="100000">
                                              <p:val>
                                                <p:fltVal val="1"/>
                                              </p:val>
                                            </p:tav>
                                          </p:tavLst>
                                        </p:anim>
                                        <p:anim to="" calcmode="lin" valueType="num">
                                          <p:cBhvr>
                                            <p:cTn id="38" dur="700" fill="hold">
                                              <p:stCondLst>
                                                <p:cond delay="0"/>
                                              </p:stCondLst>
                                            </p:cTn>
                                            <p:tgtEl>
                                              <p:spTgt spid="40"/>
                                            </p:tgtEl>
                                            <p:attrNameLst>
                                              <p:attrName>ppt_w</p:attrName>
                                            </p:attrNameLst>
                                          </p:cBhvr>
                                          <p:tavLst>
                                            <p:tav tm="0" fmla="#ppt_w+(8/9)*(#ppt_w-0)*((1.5-1.5*$)^2-(1.5-1.5*$)^3)">
                                              <p:val>
                                                <p:fltVal val="0"/>
                                              </p:val>
                                            </p:tav>
                                            <p:tav tm="100000">
                                              <p:val>
                                                <p:fltVal val="1"/>
                                              </p:val>
                                            </p:tav>
                                          </p:tavLst>
                                        </p:anim>
                                        <p:anim to="" calcmode="lin" valueType="num">
                                          <p:cBhvr>
                                            <p:cTn id="39" dur="700" fill="hold">
                                              <p:stCondLst>
                                                <p:cond delay="0"/>
                                              </p:stCondLst>
                                            </p:cTn>
                                            <p:tgtEl>
                                              <p:spTgt spid="40"/>
                                            </p:tgtEl>
                                            <p:attrNameLst>
                                              <p:attrName>ppt_h</p:attrName>
                                            </p:attrNameLst>
                                          </p:cBhvr>
                                          <p:tavLst>
                                            <p:tav tm="0" fmla="#ppt_h+(8/9)*(#ppt_h-0)*((1.5-1.5*$)^2-(1.5-1.5*$)^3)">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40"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396927" y="0"/>
            <a:ext cx="8064896" cy="3616325"/>
          </a:xfrm>
          <a:prstGeom prst="rect">
            <a:avLst/>
          </a:prstGeom>
          <a:solidFill>
            <a:srgbClr val="1092F1">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2396927" y="2104157"/>
            <a:ext cx="8084264" cy="769441"/>
          </a:xfrm>
          <a:prstGeom prst="rect">
            <a:avLst/>
          </a:prstGeom>
          <a:noFill/>
        </p:spPr>
        <p:txBody>
          <a:bodyPr wrap="none" rtlCol="0">
            <a:spAutoFit/>
            <a:scene3d>
              <a:camera prst="orthographicFront"/>
              <a:lightRig rig="threePt" dir="t"/>
            </a:scene3d>
            <a:sp3d contourW="12700"/>
          </a:bodyPr>
          <a:lstStyle/>
          <a:p>
            <a:pPr algn="ctr"/>
            <a:r>
              <a:rPr lang="zh-CN" altLang="en-US" sz="4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乙酸异丁酯的合成及折光率测定</a:t>
            </a:r>
            <a:endParaRPr lang="zh-CN" altLang="en-US" sz="4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3" name="组合 12"/>
          <p:cNvGrpSpPr/>
          <p:nvPr/>
        </p:nvGrpSpPr>
        <p:grpSpPr>
          <a:xfrm>
            <a:off x="4222445" y="796672"/>
            <a:ext cx="818464" cy="818464"/>
            <a:chOff x="2988735" y="1673093"/>
            <a:chExt cx="1219200" cy="1219200"/>
          </a:xfrm>
        </p:grpSpPr>
        <p:sp>
          <p:nvSpPr>
            <p:cNvPr id="14" name="椭圆 13"/>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15" name="文本框 14"/>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lvl="0" algn="ctr" fontAlgn="auto">
                <a:spcBef>
                  <a:spcPts val="0"/>
                </a:spcBef>
                <a:spcAft>
                  <a:spcPts val="0"/>
                </a:spcAf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大</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16" name="组合 15"/>
          <p:cNvGrpSpPr/>
          <p:nvPr/>
        </p:nvGrpSpPr>
        <p:grpSpPr>
          <a:xfrm>
            <a:off x="4951863" y="796672"/>
            <a:ext cx="818464" cy="818464"/>
            <a:chOff x="2988735" y="1673093"/>
            <a:chExt cx="1219200" cy="1219200"/>
          </a:xfrm>
        </p:grpSpPr>
        <p:sp>
          <p:nvSpPr>
            <p:cNvPr id="17" name="椭圆 16"/>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18" name="文本框 17"/>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19" name="组合 18"/>
          <p:cNvGrpSpPr/>
          <p:nvPr/>
        </p:nvGrpSpPr>
        <p:grpSpPr>
          <a:xfrm>
            <a:off x="5681281" y="796672"/>
            <a:ext cx="818464" cy="818464"/>
            <a:chOff x="2988735" y="1673093"/>
            <a:chExt cx="1219200" cy="1219200"/>
          </a:xfrm>
        </p:grpSpPr>
        <p:sp>
          <p:nvSpPr>
            <p:cNvPr id="20" name="椭圆 19"/>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21" name="文本框 20"/>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化</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22" name="组合 21"/>
          <p:cNvGrpSpPr/>
          <p:nvPr/>
        </p:nvGrpSpPr>
        <p:grpSpPr>
          <a:xfrm>
            <a:off x="6410699" y="796672"/>
            <a:ext cx="818464" cy="818464"/>
            <a:chOff x="2988735" y="1673093"/>
            <a:chExt cx="1219200" cy="1219200"/>
          </a:xfrm>
        </p:grpSpPr>
        <p:sp>
          <p:nvSpPr>
            <p:cNvPr id="24" name="椭圆 23"/>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25" name="文本框 24"/>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26" name="组合 25"/>
          <p:cNvGrpSpPr/>
          <p:nvPr/>
        </p:nvGrpSpPr>
        <p:grpSpPr>
          <a:xfrm>
            <a:off x="7140117" y="796672"/>
            <a:ext cx="818464" cy="818464"/>
            <a:chOff x="2988735" y="1673093"/>
            <a:chExt cx="1219200" cy="1219200"/>
          </a:xfrm>
        </p:grpSpPr>
        <p:sp>
          <p:nvSpPr>
            <p:cNvPr id="27" name="椭圆 26"/>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28" name="文本框 27"/>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实</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grpSp>
        <p:nvGrpSpPr>
          <p:cNvPr id="30" name="组合 29"/>
          <p:cNvGrpSpPr/>
          <p:nvPr/>
        </p:nvGrpSpPr>
        <p:grpSpPr>
          <a:xfrm>
            <a:off x="7869535" y="796672"/>
            <a:ext cx="818464" cy="818464"/>
            <a:chOff x="2988735" y="1673093"/>
            <a:chExt cx="1219200" cy="1219200"/>
          </a:xfrm>
        </p:grpSpPr>
        <p:sp>
          <p:nvSpPr>
            <p:cNvPr id="31" name="椭圆 30"/>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srgbClr val="1092F1"/>
                </a:solidFill>
                <a:effectLst/>
                <a:uLnTx/>
                <a:uFillTx/>
                <a:latin typeface="Arial" panose="020B0604020202020204"/>
                <a:ea typeface="微软雅黑" panose="020B0503020204020204" pitchFamily="34" charset="-122"/>
                <a:cs typeface="+mn-cs"/>
              </a:endParaRPr>
            </a:p>
          </p:txBody>
        </p:sp>
        <p:sp>
          <p:nvSpPr>
            <p:cNvPr id="32" name="文本框 31"/>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验</a:t>
              </a:r>
              <a:endPar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anim calcmode="lin" valueType="num">
                                          <p:cBhvr>
                                            <p:cTn id="8" dur="500" fill="hold"/>
                                            <p:tgtEl>
                                              <p:spTgt spid="23"/>
                                            </p:tgtEl>
                                            <p:attrNameLst>
                                              <p:attrName>ppt_x</p:attrName>
                                            </p:attrNameLst>
                                          </p:cBhvr>
                                          <p:tavLst>
                                            <p:tav tm="0">
                                              <p:val>
                                                <p:strVal val="#ppt_x"/>
                                              </p:val>
                                            </p:tav>
                                            <p:tav tm="100000">
                                              <p:val>
                                                <p:strVal val="#ppt_x"/>
                                              </p:val>
                                            </p:tav>
                                          </p:tavLst>
                                        </p:anim>
                                        <p:anim calcmode="lin" valueType="num">
                                          <p:cBhvr>
                                            <p:cTn id="9" dur="500" fill="hold"/>
                                            <p:tgtEl>
                                              <p:spTgt spid="23"/>
                                            </p:tgtEl>
                                            <p:attrNameLst>
                                              <p:attrName>ppt_y</p:attrName>
                                            </p:attrNameLst>
                                          </p:cBhvr>
                                          <p:tavLst>
                                            <p:tav tm="0">
                                              <p:val>
                                                <p:strVal val="#ppt_y-.1"/>
                                              </p:val>
                                            </p:tav>
                                            <p:tav tm="100000">
                                              <p:val>
                                                <p:strVal val="#ppt_y"/>
                                              </p:val>
                                            </p:tav>
                                          </p:tavLst>
                                        </p:anim>
                                      </p:childTnLst>
                                    </p:cTn>
                                  </p:par>
                                  <p:par>
                                    <p:cTn id="10" presetID="2" presetClass="entr" presetSubtype="1" fill="hold" nodeType="withEffect" p14:presetBounceEnd="50000">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14:bounceEnd="50000">
                                          <p:cBhvr additive="base">
                                            <p:cTn id="12" dur="1000" fill="hold"/>
                                            <p:tgtEl>
                                              <p:spTgt spid="13"/>
                                            </p:tgtEl>
                                            <p:attrNameLst>
                                              <p:attrName>ppt_x</p:attrName>
                                            </p:attrNameLst>
                                          </p:cBhvr>
                                          <p:tavLst>
                                            <p:tav tm="0">
                                              <p:val>
                                                <p:strVal val="#ppt_x"/>
                                              </p:val>
                                            </p:tav>
                                            <p:tav tm="100000">
                                              <p:val>
                                                <p:strVal val="#ppt_x"/>
                                              </p:val>
                                            </p:tav>
                                          </p:tavLst>
                                        </p:anim>
                                        <p:anim calcmode="lin" valueType="num" p14:bounceEnd="50000">
                                          <p:cBhvr additive="base">
                                            <p:cTn id="13" dur="1000" fill="hold"/>
                                            <p:tgtEl>
                                              <p:spTgt spid="13"/>
                                            </p:tgtEl>
                                            <p:attrNameLst>
                                              <p:attrName>ppt_y</p:attrName>
                                            </p:attrNameLst>
                                          </p:cBhvr>
                                          <p:tavLst>
                                            <p:tav tm="0">
                                              <p:val>
                                                <p:strVal val="0-#ppt_h/2"/>
                                              </p:val>
                                            </p:tav>
                                            <p:tav tm="100000">
                                              <p:val>
                                                <p:strVal val="#ppt_y"/>
                                              </p:val>
                                            </p:tav>
                                          </p:tavLst>
                                        </p:anim>
                                      </p:childTnLst>
                                    </p:cTn>
                                  </p:par>
                                  <p:par>
                                    <p:cTn id="14" presetID="2" presetClass="entr" presetSubtype="1" fill="hold" nodeType="withEffect" p14:presetBounceEnd="50000">
                                      <p:stCondLst>
                                        <p:cond delay="100"/>
                                      </p:stCondLst>
                                      <p:childTnLst>
                                        <p:set>
                                          <p:cBhvr>
                                            <p:cTn id="15" dur="1" fill="hold">
                                              <p:stCondLst>
                                                <p:cond delay="0"/>
                                              </p:stCondLst>
                                            </p:cTn>
                                            <p:tgtEl>
                                              <p:spTgt spid="16"/>
                                            </p:tgtEl>
                                            <p:attrNameLst>
                                              <p:attrName>style.visibility</p:attrName>
                                            </p:attrNameLst>
                                          </p:cBhvr>
                                          <p:to>
                                            <p:strVal val="visible"/>
                                          </p:to>
                                        </p:set>
                                        <p:anim calcmode="lin" valueType="num" p14:bounceEnd="50000">
                                          <p:cBhvr additive="base">
                                            <p:cTn id="16" dur="1000" fill="hold"/>
                                            <p:tgtEl>
                                              <p:spTgt spid="16"/>
                                            </p:tgtEl>
                                            <p:attrNameLst>
                                              <p:attrName>ppt_x</p:attrName>
                                            </p:attrNameLst>
                                          </p:cBhvr>
                                          <p:tavLst>
                                            <p:tav tm="0">
                                              <p:val>
                                                <p:strVal val="#ppt_x"/>
                                              </p:val>
                                            </p:tav>
                                            <p:tav tm="100000">
                                              <p:val>
                                                <p:strVal val="#ppt_x"/>
                                              </p:val>
                                            </p:tav>
                                          </p:tavLst>
                                        </p:anim>
                                        <p:anim calcmode="lin" valueType="num" p14:bounceEnd="50000">
                                          <p:cBhvr additive="base">
                                            <p:cTn id="17" dur="1000" fill="hold"/>
                                            <p:tgtEl>
                                              <p:spTgt spid="16"/>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14:presetBounceEnd="50000">
                                      <p:stCondLst>
                                        <p:cond delay="200"/>
                                      </p:stCondLst>
                                      <p:childTnLst>
                                        <p:set>
                                          <p:cBhvr>
                                            <p:cTn id="19" dur="1" fill="hold">
                                              <p:stCondLst>
                                                <p:cond delay="0"/>
                                              </p:stCondLst>
                                            </p:cTn>
                                            <p:tgtEl>
                                              <p:spTgt spid="19"/>
                                            </p:tgtEl>
                                            <p:attrNameLst>
                                              <p:attrName>style.visibility</p:attrName>
                                            </p:attrNameLst>
                                          </p:cBhvr>
                                          <p:to>
                                            <p:strVal val="visible"/>
                                          </p:to>
                                        </p:set>
                                        <p:anim calcmode="lin" valueType="num" p14:bounceEnd="50000">
                                          <p:cBhvr additive="base">
                                            <p:cTn id="20" dur="1000" fill="hold"/>
                                            <p:tgtEl>
                                              <p:spTgt spid="19"/>
                                            </p:tgtEl>
                                            <p:attrNameLst>
                                              <p:attrName>ppt_x</p:attrName>
                                            </p:attrNameLst>
                                          </p:cBhvr>
                                          <p:tavLst>
                                            <p:tav tm="0">
                                              <p:val>
                                                <p:strVal val="#ppt_x"/>
                                              </p:val>
                                            </p:tav>
                                            <p:tav tm="100000">
                                              <p:val>
                                                <p:strVal val="#ppt_x"/>
                                              </p:val>
                                            </p:tav>
                                          </p:tavLst>
                                        </p:anim>
                                        <p:anim calcmode="lin" valueType="num" p14:bounceEnd="50000">
                                          <p:cBhvr additive="base">
                                            <p:cTn id="21" dur="1000" fill="hold"/>
                                            <p:tgtEl>
                                              <p:spTgt spid="19"/>
                                            </p:tgtEl>
                                            <p:attrNameLst>
                                              <p:attrName>ppt_y</p:attrName>
                                            </p:attrNameLst>
                                          </p:cBhvr>
                                          <p:tavLst>
                                            <p:tav tm="0">
                                              <p:val>
                                                <p:strVal val="0-#ppt_h/2"/>
                                              </p:val>
                                            </p:tav>
                                            <p:tav tm="100000">
                                              <p:val>
                                                <p:strVal val="#ppt_y"/>
                                              </p:val>
                                            </p:tav>
                                          </p:tavLst>
                                        </p:anim>
                                      </p:childTnLst>
                                    </p:cTn>
                                  </p:par>
                                  <p:par>
                                    <p:cTn id="22" presetID="2" presetClass="entr" presetSubtype="1" fill="hold" nodeType="withEffect" p14:presetBounceEnd="50000">
                                      <p:stCondLst>
                                        <p:cond delay="300"/>
                                      </p:stCondLst>
                                      <p:childTnLst>
                                        <p:set>
                                          <p:cBhvr>
                                            <p:cTn id="23" dur="1" fill="hold">
                                              <p:stCondLst>
                                                <p:cond delay="0"/>
                                              </p:stCondLst>
                                            </p:cTn>
                                            <p:tgtEl>
                                              <p:spTgt spid="22"/>
                                            </p:tgtEl>
                                            <p:attrNameLst>
                                              <p:attrName>style.visibility</p:attrName>
                                            </p:attrNameLst>
                                          </p:cBhvr>
                                          <p:to>
                                            <p:strVal val="visible"/>
                                          </p:to>
                                        </p:set>
                                        <p:anim calcmode="lin" valueType="num" p14:bounceEnd="50000">
                                          <p:cBhvr additive="base">
                                            <p:cTn id="24" dur="1000" fill="hold"/>
                                            <p:tgtEl>
                                              <p:spTgt spid="22"/>
                                            </p:tgtEl>
                                            <p:attrNameLst>
                                              <p:attrName>ppt_x</p:attrName>
                                            </p:attrNameLst>
                                          </p:cBhvr>
                                          <p:tavLst>
                                            <p:tav tm="0">
                                              <p:val>
                                                <p:strVal val="#ppt_x"/>
                                              </p:val>
                                            </p:tav>
                                            <p:tav tm="100000">
                                              <p:val>
                                                <p:strVal val="#ppt_x"/>
                                              </p:val>
                                            </p:tav>
                                          </p:tavLst>
                                        </p:anim>
                                        <p:anim calcmode="lin" valueType="num" p14:bounceEnd="50000">
                                          <p:cBhvr additive="base">
                                            <p:cTn id="25" dur="1000" fill="hold"/>
                                            <p:tgtEl>
                                              <p:spTgt spid="22"/>
                                            </p:tgtEl>
                                            <p:attrNameLst>
                                              <p:attrName>ppt_y</p:attrName>
                                            </p:attrNameLst>
                                          </p:cBhvr>
                                          <p:tavLst>
                                            <p:tav tm="0">
                                              <p:val>
                                                <p:strVal val="0-#ppt_h/2"/>
                                              </p:val>
                                            </p:tav>
                                            <p:tav tm="100000">
                                              <p:val>
                                                <p:strVal val="#ppt_y"/>
                                              </p:val>
                                            </p:tav>
                                          </p:tavLst>
                                        </p:anim>
                                      </p:childTnLst>
                                    </p:cTn>
                                  </p:par>
                                  <p:par>
                                    <p:cTn id="26" presetID="2" presetClass="entr" presetSubtype="1" fill="hold" nodeType="withEffect" p14:presetBounceEnd="50000">
                                      <p:stCondLst>
                                        <p:cond delay="400"/>
                                      </p:stCondLst>
                                      <p:childTnLst>
                                        <p:set>
                                          <p:cBhvr>
                                            <p:cTn id="27" dur="1" fill="hold">
                                              <p:stCondLst>
                                                <p:cond delay="0"/>
                                              </p:stCondLst>
                                            </p:cTn>
                                            <p:tgtEl>
                                              <p:spTgt spid="26"/>
                                            </p:tgtEl>
                                            <p:attrNameLst>
                                              <p:attrName>style.visibility</p:attrName>
                                            </p:attrNameLst>
                                          </p:cBhvr>
                                          <p:to>
                                            <p:strVal val="visible"/>
                                          </p:to>
                                        </p:set>
                                        <p:anim calcmode="lin" valueType="num" p14:bounceEnd="50000">
                                          <p:cBhvr additive="base">
                                            <p:cTn id="28" dur="1000" fill="hold"/>
                                            <p:tgtEl>
                                              <p:spTgt spid="26"/>
                                            </p:tgtEl>
                                            <p:attrNameLst>
                                              <p:attrName>ppt_x</p:attrName>
                                            </p:attrNameLst>
                                          </p:cBhvr>
                                          <p:tavLst>
                                            <p:tav tm="0">
                                              <p:val>
                                                <p:strVal val="#ppt_x"/>
                                              </p:val>
                                            </p:tav>
                                            <p:tav tm="100000">
                                              <p:val>
                                                <p:strVal val="#ppt_x"/>
                                              </p:val>
                                            </p:tav>
                                          </p:tavLst>
                                        </p:anim>
                                        <p:anim calcmode="lin" valueType="num" p14:bounceEnd="50000">
                                          <p:cBhvr additive="base">
                                            <p:cTn id="29" dur="1000" fill="hold"/>
                                            <p:tgtEl>
                                              <p:spTgt spid="2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14:presetBounceEnd="50000">
                                      <p:stCondLst>
                                        <p:cond delay="500"/>
                                      </p:stCondLst>
                                      <p:childTnLst>
                                        <p:set>
                                          <p:cBhvr>
                                            <p:cTn id="31" dur="1" fill="hold">
                                              <p:stCondLst>
                                                <p:cond delay="0"/>
                                              </p:stCondLst>
                                            </p:cTn>
                                            <p:tgtEl>
                                              <p:spTgt spid="30"/>
                                            </p:tgtEl>
                                            <p:attrNameLst>
                                              <p:attrName>style.visibility</p:attrName>
                                            </p:attrNameLst>
                                          </p:cBhvr>
                                          <p:to>
                                            <p:strVal val="visible"/>
                                          </p:to>
                                        </p:set>
                                        <p:anim calcmode="lin" valueType="num" p14:bounceEnd="50000">
                                          <p:cBhvr additive="base">
                                            <p:cTn id="32" dur="1000" fill="hold"/>
                                            <p:tgtEl>
                                              <p:spTgt spid="30"/>
                                            </p:tgtEl>
                                            <p:attrNameLst>
                                              <p:attrName>ppt_x</p:attrName>
                                            </p:attrNameLst>
                                          </p:cBhvr>
                                          <p:tavLst>
                                            <p:tav tm="0">
                                              <p:val>
                                                <p:strVal val="#ppt_x"/>
                                              </p:val>
                                            </p:tav>
                                            <p:tav tm="100000">
                                              <p:val>
                                                <p:strVal val="#ppt_x"/>
                                              </p:val>
                                            </p:tav>
                                          </p:tavLst>
                                        </p:anim>
                                        <p:anim calcmode="lin" valueType="num" p14:bounceEnd="50000">
                                          <p:cBhvr additive="base">
                                            <p:cTn id="33" dur="1000" fill="hold"/>
                                            <p:tgtEl>
                                              <p:spTgt spid="30"/>
                                            </p:tgtEl>
                                            <p:attrNameLst>
                                              <p:attrName>ppt_y</p:attrName>
                                            </p:attrNameLst>
                                          </p:cBhvr>
                                          <p:tavLst>
                                            <p:tav tm="0">
                                              <p:val>
                                                <p:strVal val="0-#ppt_h/2"/>
                                              </p:val>
                                            </p:tav>
                                            <p:tav tm="100000">
                                              <p:val>
                                                <p:strVal val="#ppt_y"/>
                                              </p:val>
                                            </p:tav>
                                          </p:tavLst>
                                        </p:anim>
                                      </p:childTnLst>
                                    </p:cTn>
                                  </p:par>
                                  <p:par>
                                    <p:cTn id="34" presetID="23" presetClass="entr" presetSubtype="528" fill="hold" grpId="0" nodeType="withEffect">
                                      <p:stCondLst>
                                        <p:cond delay="0"/>
                                      </p:stCondLst>
                                      <p:iterate type="lt">
                                        <p:tmPct val="5000"/>
                                      </p:iterate>
                                      <p:childTnLst>
                                        <p:set>
                                          <p:cBhvr>
                                            <p:cTn id="35" dur="1" fill="hold">
                                              <p:stCondLst>
                                                <p:cond delay="0"/>
                                              </p:stCondLst>
                                            </p:cTn>
                                            <p:tgtEl>
                                              <p:spTgt spid="40"/>
                                            </p:tgtEl>
                                            <p:attrNameLst>
                                              <p:attrName>style.visibility</p:attrName>
                                            </p:attrNameLst>
                                          </p:cBhvr>
                                          <p:to>
                                            <p:strVal val="visible"/>
                                          </p:to>
                                        </p:set>
                                        <p:anim to="" calcmode="lin" valueType="num">
                                          <p:cBhvr>
                                            <p:cTn id="36" dur="700" fill="hold">
                                              <p:stCondLst>
                                                <p:cond delay="0"/>
                                              </p:stCondLst>
                                            </p:cTn>
                                            <p:tgtEl>
                                              <p:spTgt spid="40"/>
                                            </p:tgtEl>
                                            <p:attrNameLst>
                                              <p:attrName>ppt_x</p:attrName>
                                            </p:attrNameLst>
                                          </p:cBhvr>
                                          <p:tavLst>
                                            <p:tav tm="0" fmla="#ppt_x+(8/9)*(#ppt_x-0.5)*((1.5-1.5*$)^2-(1.5-1.5*$)^3)">
                                              <p:val>
                                                <p:fltVal val="0"/>
                                              </p:val>
                                            </p:tav>
                                            <p:tav tm="100000">
                                              <p:val>
                                                <p:fltVal val="1"/>
                                              </p:val>
                                            </p:tav>
                                          </p:tavLst>
                                        </p:anim>
                                        <p:anim to="" calcmode="lin" valueType="num">
                                          <p:cBhvr>
                                            <p:cTn id="37" dur="700" fill="hold">
                                              <p:stCondLst>
                                                <p:cond delay="0"/>
                                              </p:stCondLst>
                                            </p:cTn>
                                            <p:tgtEl>
                                              <p:spTgt spid="40"/>
                                            </p:tgtEl>
                                            <p:attrNameLst>
                                              <p:attrName>ppt_y</p:attrName>
                                            </p:attrNameLst>
                                          </p:cBhvr>
                                          <p:tavLst>
                                            <p:tav tm="0" fmla="#ppt_y+(8/9)*(#ppt_y-0.5)*((1.5-1.5*$)^2-(1.5-1.5*$)^3)">
                                              <p:val>
                                                <p:fltVal val="0"/>
                                              </p:val>
                                            </p:tav>
                                            <p:tav tm="100000">
                                              <p:val>
                                                <p:fltVal val="1"/>
                                              </p:val>
                                            </p:tav>
                                          </p:tavLst>
                                        </p:anim>
                                        <p:anim to="" calcmode="lin" valueType="num">
                                          <p:cBhvr>
                                            <p:cTn id="38" dur="700" fill="hold">
                                              <p:stCondLst>
                                                <p:cond delay="0"/>
                                              </p:stCondLst>
                                            </p:cTn>
                                            <p:tgtEl>
                                              <p:spTgt spid="40"/>
                                            </p:tgtEl>
                                            <p:attrNameLst>
                                              <p:attrName>ppt_w</p:attrName>
                                            </p:attrNameLst>
                                          </p:cBhvr>
                                          <p:tavLst>
                                            <p:tav tm="0" fmla="#ppt_w+(8/9)*(#ppt_w-0)*((1.5-1.5*$)^2-(1.5-1.5*$)^3)">
                                              <p:val>
                                                <p:fltVal val="0"/>
                                              </p:val>
                                            </p:tav>
                                            <p:tav tm="100000">
                                              <p:val>
                                                <p:fltVal val="1"/>
                                              </p:val>
                                            </p:tav>
                                          </p:tavLst>
                                        </p:anim>
                                        <p:anim to="" calcmode="lin" valueType="num">
                                          <p:cBhvr>
                                            <p:cTn id="39" dur="700" fill="hold">
                                              <p:stCondLst>
                                                <p:cond delay="0"/>
                                              </p:stCondLst>
                                            </p:cTn>
                                            <p:tgtEl>
                                              <p:spTgt spid="40"/>
                                            </p:tgtEl>
                                            <p:attrNameLst>
                                              <p:attrName>ppt_h</p:attrName>
                                            </p:attrNameLst>
                                          </p:cBhvr>
                                          <p:tavLst>
                                            <p:tav tm="0" fmla="#ppt_h+(8/9)*(#ppt_h-0)*((1.5-1.5*$)^2-(1.5-1.5*$)^3)">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4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anim calcmode="lin" valueType="num">
                                          <p:cBhvr>
                                            <p:cTn id="8" dur="500" fill="hold"/>
                                            <p:tgtEl>
                                              <p:spTgt spid="23"/>
                                            </p:tgtEl>
                                            <p:attrNameLst>
                                              <p:attrName>ppt_x</p:attrName>
                                            </p:attrNameLst>
                                          </p:cBhvr>
                                          <p:tavLst>
                                            <p:tav tm="0">
                                              <p:val>
                                                <p:strVal val="#ppt_x"/>
                                              </p:val>
                                            </p:tav>
                                            <p:tav tm="100000">
                                              <p:val>
                                                <p:strVal val="#ppt_x"/>
                                              </p:val>
                                            </p:tav>
                                          </p:tavLst>
                                        </p:anim>
                                        <p:anim calcmode="lin" valueType="num">
                                          <p:cBhvr>
                                            <p:cTn id="9" dur="500" fill="hold"/>
                                            <p:tgtEl>
                                              <p:spTgt spid="23"/>
                                            </p:tgtEl>
                                            <p:attrNameLst>
                                              <p:attrName>ppt_y</p:attrName>
                                            </p:attrNameLst>
                                          </p:cBhvr>
                                          <p:tavLst>
                                            <p:tav tm="0">
                                              <p:val>
                                                <p:strVal val="#ppt_y-.1"/>
                                              </p:val>
                                            </p:tav>
                                            <p:tav tm="100000">
                                              <p:val>
                                                <p:strVal val="#ppt_y"/>
                                              </p:val>
                                            </p:tav>
                                          </p:tavLst>
                                        </p:anim>
                                      </p:childTnLst>
                                    </p:cTn>
                                  </p:par>
                                  <p:par>
                                    <p:cTn id="10" presetID="2" presetClass="entr" presetSubtype="1" fill="hold" nodeType="with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1000" fill="hold"/>
                                            <p:tgtEl>
                                              <p:spTgt spid="13"/>
                                            </p:tgtEl>
                                            <p:attrNameLst>
                                              <p:attrName>ppt_x</p:attrName>
                                            </p:attrNameLst>
                                          </p:cBhvr>
                                          <p:tavLst>
                                            <p:tav tm="0">
                                              <p:val>
                                                <p:strVal val="#ppt_x"/>
                                              </p:val>
                                            </p:tav>
                                            <p:tav tm="100000">
                                              <p:val>
                                                <p:strVal val="#ppt_x"/>
                                              </p:val>
                                            </p:tav>
                                          </p:tavLst>
                                        </p:anim>
                                        <p:anim calcmode="lin" valueType="num">
                                          <p:cBhvr additive="base">
                                            <p:cTn id="13" dur="1000" fill="hold"/>
                                            <p:tgtEl>
                                              <p:spTgt spid="13"/>
                                            </p:tgtEl>
                                            <p:attrNameLst>
                                              <p:attrName>ppt_y</p:attrName>
                                            </p:attrNameLst>
                                          </p:cBhvr>
                                          <p:tavLst>
                                            <p:tav tm="0">
                                              <p:val>
                                                <p:strVal val="0-#ppt_h/2"/>
                                              </p:val>
                                            </p:tav>
                                            <p:tav tm="100000">
                                              <p:val>
                                                <p:strVal val="#ppt_y"/>
                                              </p:val>
                                            </p:tav>
                                          </p:tavLst>
                                        </p:anim>
                                      </p:childTnLst>
                                    </p:cTn>
                                  </p:par>
                                  <p:par>
                                    <p:cTn id="14" presetID="2" presetClass="entr" presetSubtype="1" fill="hold" nodeType="withEffect">
                                      <p:stCondLst>
                                        <p:cond delay="10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1000" fill="hold"/>
                                            <p:tgtEl>
                                              <p:spTgt spid="16"/>
                                            </p:tgtEl>
                                            <p:attrNameLst>
                                              <p:attrName>ppt_x</p:attrName>
                                            </p:attrNameLst>
                                          </p:cBhvr>
                                          <p:tavLst>
                                            <p:tav tm="0">
                                              <p:val>
                                                <p:strVal val="#ppt_x"/>
                                              </p:val>
                                            </p:tav>
                                            <p:tav tm="100000">
                                              <p:val>
                                                <p:strVal val="#ppt_x"/>
                                              </p:val>
                                            </p:tav>
                                          </p:tavLst>
                                        </p:anim>
                                        <p:anim calcmode="lin" valueType="num">
                                          <p:cBhvr additive="base">
                                            <p:cTn id="17" dur="1000" fill="hold"/>
                                            <p:tgtEl>
                                              <p:spTgt spid="16"/>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stCondLst>
                                        <p:cond delay="200"/>
                                      </p:stCondLst>
                                      <p:childTnLst>
                                        <p:set>
                                          <p:cBhvr>
                                            <p:cTn id="19" dur="1" fill="hold">
                                              <p:stCondLst>
                                                <p:cond delay="0"/>
                                              </p:stCondLst>
                                            </p:cTn>
                                            <p:tgtEl>
                                              <p:spTgt spid="19"/>
                                            </p:tgtEl>
                                            <p:attrNameLst>
                                              <p:attrName>style.visibility</p:attrName>
                                            </p:attrNameLst>
                                          </p:cBhvr>
                                          <p:to>
                                            <p:strVal val="visible"/>
                                          </p:to>
                                        </p:set>
                                        <p:anim calcmode="lin" valueType="num">
                                          <p:cBhvr additive="base">
                                            <p:cTn id="20" dur="1000" fill="hold"/>
                                            <p:tgtEl>
                                              <p:spTgt spid="19"/>
                                            </p:tgtEl>
                                            <p:attrNameLst>
                                              <p:attrName>ppt_x</p:attrName>
                                            </p:attrNameLst>
                                          </p:cBhvr>
                                          <p:tavLst>
                                            <p:tav tm="0">
                                              <p:val>
                                                <p:strVal val="#ppt_x"/>
                                              </p:val>
                                            </p:tav>
                                            <p:tav tm="100000">
                                              <p:val>
                                                <p:strVal val="#ppt_x"/>
                                              </p:val>
                                            </p:tav>
                                          </p:tavLst>
                                        </p:anim>
                                        <p:anim calcmode="lin" valueType="num">
                                          <p:cBhvr additive="base">
                                            <p:cTn id="21" dur="1000" fill="hold"/>
                                            <p:tgtEl>
                                              <p:spTgt spid="19"/>
                                            </p:tgtEl>
                                            <p:attrNameLst>
                                              <p:attrName>ppt_y</p:attrName>
                                            </p:attrNameLst>
                                          </p:cBhvr>
                                          <p:tavLst>
                                            <p:tav tm="0">
                                              <p:val>
                                                <p:strVal val="0-#ppt_h/2"/>
                                              </p:val>
                                            </p:tav>
                                            <p:tav tm="100000">
                                              <p:val>
                                                <p:strVal val="#ppt_y"/>
                                              </p:val>
                                            </p:tav>
                                          </p:tavLst>
                                        </p:anim>
                                      </p:childTnLst>
                                    </p:cTn>
                                  </p:par>
                                  <p:par>
                                    <p:cTn id="22" presetID="2" presetClass="entr" presetSubtype="1" fill="hold" nodeType="withEffect">
                                      <p:stCondLst>
                                        <p:cond delay="30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1000" fill="hold"/>
                                            <p:tgtEl>
                                              <p:spTgt spid="22"/>
                                            </p:tgtEl>
                                            <p:attrNameLst>
                                              <p:attrName>ppt_x</p:attrName>
                                            </p:attrNameLst>
                                          </p:cBhvr>
                                          <p:tavLst>
                                            <p:tav tm="0">
                                              <p:val>
                                                <p:strVal val="#ppt_x"/>
                                              </p:val>
                                            </p:tav>
                                            <p:tav tm="100000">
                                              <p:val>
                                                <p:strVal val="#ppt_x"/>
                                              </p:val>
                                            </p:tav>
                                          </p:tavLst>
                                        </p:anim>
                                        <p:anim calcmode="lin" valueType="num">
                                          <p:cBhvr additive="base">
                                            <p:cTn id="25" dur="1000" fill="hold"/>
                                            <p:tgtEl>
                                              <p:spTgt spid="22"/>
                                            </p:tgtEl>
                                            <p:attrNameLst>
                                              <p:attrName>ppt_y</p:attrName>
                                            </p:attrNameLst>
                                          </p:cBhvr>
                                          <p:tavLst>
                                            <p:tav tm="0">
                                              <p:val>
                                                <p:strVal val="0-#ppt_h/2"/>
                                              </p:val>
                                            </p:tav>
                                            <p:tav tm="100000">
                                              <p:val>
                                                <p:strVal val="#ppt_y"/>
                                              </p:val>
                                            </p:tav>
                                          </p:tavLst>
                                        </p:anim>
                                      </p:childTnLst>
                                    </p:cTn>
                                  </p:par>
                                  <p:par>
                                    <p:cTn id="26" presetID="2" presetClass="entr" presetSubtype="1" fill="hold" nodeType="withEffect">
                                      <p:stCondLst>
                                        <p:cond delay="400"/>
                                      </p:stCondLst>
                                      <p:childTnLst>
                                        <p:set>
                                          <p:cBhvr>
                                            <p:cTn id="27" dur="1" fill="hold">
                                              <p:stCondLst>
                                                <p:cond delay="0"/>
                                              </p:stCondLst>
                                            </p:cTn>
                                            <p:tgtEl>
                                              <p:spTgt spid="26"/>
                                            </p:tgtEl>
                                            <p:attrNameLst>
                                              <p:attrName>style.visibility</p:attrName>
                                            </p:attrNameLst>
                                          </p:cBhvr>
                                          <p:to>
                                            <p:strVal val="visible"/>
                                          </p:to>
                                        </p:set>
                                        <p:anim calcmode="lin" valueType="num">
                                          <p:cBhvr additive="base">
                                            <p:cTn id="28" dur="1000" fill="hold"/>
                                            <p:tgtEl>
                                              <p:spTgt spid="26"/>
                                            </p:tgtEl>
                                            <p:attrNameLst>
                                              <p:attrName>ppt_x</p:attrName>
                                            </p:attrNameLst>
                                          </p:cBhvr>
                                          <p:tavLst>
                                            <p:tav tm="0">
                                              <p:val>
                                                <p:strVal val="#ppt_x"/>
                                              </p:val>
                                            </p:tav>
                                            <p:tav tm="100000">
                                              <p:val>
                                                <p:strVal val="#ppt_x"/>
                                              </p:val>
                                            </p:tav>
                                          </p:tavLst>
                                        </p:anim>
                                        <p:anim calcmode="lin" valueType="num">
                                          <p:cBhvr additive="base">
                                            <p:cTn id="29" dur="1000" fill="hold"/>
                                            <p:tgtEl>
                                              <p:spTgt spid="26"/>
                                            </p:tgtEl>
                                            <p:attrNameLst>
                                              <p:attrName>ppt_y</p:attrName>
                                            </p:attrNameLst>
                                          </p:cBhvr>
                                          <p:tavLst>
                                            <p:tav tm="0">
                                              <p:val>
                                                <p:strVal val="0-#ppt_h/2"/>
                                              </p:val>
                                            </p:tav>
                                            <p:tav tm="100000">
                                              <p:val>
                                                <p:strVal val="#ppt_y"/>
                                              </p:val>
                                            </p:tav>
                                          </p:tavLst>
                                        </p:anim>
                                      </p:childTnLst>
                                    </p:cTn>
                                  </p:par>
                                  <p:par>
                                    <p:cTn id="30" presetID="2" presetClass="entr" presetSubtype="1" fill="hold" nodeType="withEffect">
                                      <p:stCondLst>
                                        <p:cond delay="500"/>
                                      </p:stCondLst>
                                      <p:childTnLst>
                                        <p:set>
                                          <p:cBhvr>
                                            <p:cTn id="31" dur="1" fill="hold">
                                              <p:stCondLst>
                                                <p:cond delay="0"/>
                                              </p:stCondLst>
                                            </p:cTn>
                                            <p:tgtEl>
                                              <p:spTgt spid="30"/>
                                            </p:tgtEl>
                                            <p:attrNameLst>
                                              <p:attrName>style.visibility</p:attrName>
                                            </p:attrNameLst>
                                          </p:cBhvr>
                                          <p:to>
                                            <p:strVal val="visible"/>
                                          </p:to>
                                        </p:set>
                                        <p:anim calcmode="lin" valueType="num">
                                          <p:cBhvr additive="base">
                                            <p:cTn id="32" dur="1000" fill="hold"/>
                                            <p:tgtEl>
                                              <p:spTgt spid="30"/>
                                            </p:tgtEl>
                                            <p:attrNameLst>
                                              <p:attrName>ppt_x</p:attrName>
                                            </p:attrNameLst>
                                          </p:cBhvr>
                                          <p:tavLst>
                                            <p:tav tm="0">
                                              <p:val>
                                                <p:strVal val="#ppt_x"/>
                                              </p:val>
                                            </p:tav>
                                            <p:tav tm="100000">
                                              <p:val>
                                                <p:strVal val="#ppt_x"/>
                                              </p:val>
                                            </p:tav>
                                          </p:tavLst>
                                        </p:anim>
                                        <p:anim calcmode="lin" valueType="num">
                                          <p:cBhvr additive="base">
                                            <p:cTn id="33" dur="1000" fill="hold"/>
                                            <p:tgtEl>
                                              <p:spTgt spid="30"/>
                                            </p:tgtEl>
                                            <p:attrNameLst>
                                              <p:attrName>ppt_y</p:attrName>
                                            </p:attrNameLst>
                                          </p:cBhvr>
                                          <p:tavLst>
                                            <p:tav tm="0">
                                              <p:val>
                                                <p:strVal val="0-#ppt_h/2"/>
                                              </p:val>
                                            </p:tav>
                                            <p:tav tm="100000">
                                              <p:val>
                                                <p:strVal val="#ppt_y"/>
                                              </p:val>
                                            </p:tav>
                                          </p:tavLst>
                                        </p:anim>
                                      </p:childTnLst>
                                    </p:cTn>
                                  </p:par>
                                  <p:par>
                                    <p:cTn id="34" presetID="23" presetClass="entr" presetSubtype="528" fill="hold" grpId="0" nodeType="withEffect">
                                      <p:stCondLst>
                                        <p:cond delay="0"/>
                                      </p:stCondLst>
                                      <p:iterate type="lt">
                                        <p:tmPct val="5000"/>
                                      </p:iterate>
                                      <p:childTnLst>
                                        <p:set>
                                          <p:cBhvr>
                                            <p:cTn id="35" dur="1" fill="hold">
                                              <p:stCondLst>
                                                <p:cond delay="0"/>
                                              </p:stCondLst>
                                            </p:cTn>
                                            <p:tgtEl>
                                              <p:spTgt spid="40"/>
                                            </p:tgtEl>
                                            <p:attrNameLst>
                                              <p:attrName>style.visibility</p:attrName>
                                            </p:attrNameLst>
                                          </p:cBhvr>
                                          <p:to>
                                            <p:strVal val="visible"/>
                                          </p:to>
                                        </p:set>
                                        <p:anim to="" calcmode="lin" valueType="num">
                                          <p:cBhvr>
                                            <p:cTn id="36" dur="700" fill="hold">
                                              <p:stCondLst>
                                                <p:cond delay="0"/>
                                              </p:stCondLst>
                                            </p:cTn>
                                            <p:tgtEl>
                                              <p:spTgt spid="40"/>
                                            </p:tgtEl>
                                            <p:attrNameLst>
                                              <p:attrName>ppt_x</p:attrName>
                                            </p:attrNameLst>
                                          </p:cBhvr>
                                          <p:tavLst>
                                            <p:tav tm="0" fmla="#ppt_x+(8/9)*(#ppt_x-0.5)*((1.5-1.5*$)^2-(1.5-1.5*$)^3)">
                                              <p:val>
                                                <p:fltVal val="0"/>
                                              </p:val>
                                            </p:tav>
                                            <p:tav tm="100000">
                                              <p:val>
                                                <p:fltVal val="1"/>
                                              </p:val>
                                            </p:tav>
                                          </p:tavLst>
                                        </p:anim>
                                        <p:anim to="" calcmode="lin" valueType="num">
                                          <p:cBhvr>
                                            <p:cTn id="37" dur="700" fill="hold">
                                              <p:stCondLst>
                                                <p:cond delay="0"/>
                                              </p:stCondLst>
                                            </p:cTn>
                                            <p:tgtEl>
                                              <p:spTgt spid="40"/>
                                            </p:tgtEl>
                                            <p:attrNameLst>
                                              <p:attrName>ppt_y</p:attrName>
                                            </p:attrNameLst>
                                          </p:cBhvr>
                                          <p:tavLst>
                                            <p:tav tm="0" fmla="#ppt_y+(8/9)*(#ppt_y-0.5)*((1.5-1.5*$)^2-(1.5-1.5*$)^3)">
                                              <p:val>
                                                <p:fltVal val="0"/>
                                              </p:val>
                                            </p:tav>
                                            <p:tav tm="100000">
                                              <p:val>
                                                <p:fltVal val="1"/>
                                              </p:val>
                                            </p:tav>
                                          </p:tavLst>
                                        </p:anim>
                                        <p:anim to="" calcmode="lin" valueType="num">
                                          <p:cBhvr>
                                            <p:cTn id="38" dur="700" fill="hold">
                                              <p:stCondLst>
                                                <p:cond delay="0"/>
                                              </p:stCondLst>
                                            </p:cTn>
                                            <p:tgtEl>
                                              <p:spTgt spid="40"/>
                                            </p:tgtEl>
                                            <p:attrNameLst>
                                              <p:attrName>ppt_w</p:attrName>
                                            </p:attrNameLst>
                                          </p:cBhvr>
                                          <p:tavLst>
                                            <p:tav tm="0" fmla="#ppt_w+(8/9)*(#ppt_w-0)*((1.5-1.5*$)^2-(1.5-1.5*$)^3)">
                                              <p:val>
                                                <p:fltVal val="0"/>
                                              </p:val>
                                            </p:tav>
                                            <p:tav tm="100000">
                                              <p:val>
                                                <p:fltVal val="1"/>
                                              </p:val>
                                            </p:tav>
                                          </p:tavLst>
                                        </p:anim>
                                        <p:anim to="" calcmode="lin" valueType="num">
                                          <p:cBhvr>
                                            <p:cTn id="39" dur="700" fill="hold">
                                              <p:stCondLst>
                                                <p:cond delay="0"/>
                                              </p:stCondLst>
                                            </p:cTn>
                                            <p:tgtEl>
                                              <p:spTgt spid="40"/>
                                            </p:tgtEl>
                                            <p:attrNameLst>
                                              <p:attrName>ppt_h</p:attrName>
                                            </p:attrNameLst>
                                          </p:cBhvr>
                                          <p:tavLst>
                                            <p:tav tm="0" fmla="#ppt_h+(8/9)*(#ppt_h-0)*((1.5-1.5*$)^2-(1.5-1.5*$)^3)">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40"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 Placeholder 3"/>
          <p:cNvSpPr txBox="1"/>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一、实验目的</a:t>
            </a:r>
            <a:endPar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sp>
        <p:nvSpPr>
          <p:cNvPr id="55" name="Text Placeholder 3"/>
          <p:cNvSpPr txBox="1"/>
          <p:nvPr/>
        </p:nvSpPr>
        <p:spPr>
          <a:xfrm>
            <a:off x="1460823" y="2104157"/>
            <a:ext cx="4253452" cy="913263"/>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学习利用酯化反应制备乙酸异丁酯的基本原理和方法；</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grpSp>
        <p:nvGrpSpPr>
          <p:cNvPr id="5" name="Group 824"/>
          <p:cNvGrpSpPr/>
          <p:nvPr/>
        </p:nvGrpSpPr>
        <p:grpSpPr>
          <a:xfrm rot="12600000">
            <a:off x="5676642" y="2276105"/>
            <a:ext cx="1541384" cy="1035754"/>
            <a:chOff x="-190679" y="0"/>
            <a:chExt cx="4758892" cy="3197797"/>
          </a:xfrm>
        </p:grpSpPr>
        <p:sp>
          <p:nvSpPr>
            <p:cNvPr id="6" name="Shape 820"/>
            <p:cNvSpPr/>
            <p:nvPr/>
          </p:nvSpPr>
          <p:spPr>
            <a:xfrm>
              <a:off x="874798" y="0"/>
              <a:ext cx="3693415" cy="3197797"/>
            </a:xfrm>
            <a:prstGeom prst="rightArrow">
              <a:avLst>
                <a:gd name="adj1" fmla="val 70636"/>
                <a:gd name="adj2" fmla="val 48674"/>
              </a:avLst>
            </a:prstGeom>
            <a:solidFill>
              <a:srgbClr val="1092F1"/>
            </a:solidFill>
            <a:ln w="12700" cap="flat">
              <a:noFill/>
              <a:miter lim="400000"/>
            </a:ln>
            <a:effectLst/>
          </p:spPr>
          <p:txBody>
            <a:bodyPr wrap="square" lIns="0" tIns="0" rIns="0" bIns="0" numCol="1" anchor="ctr">
              <a:noAutofit/>
            </a:bodyPr>
            <a:lstStyle/>
            <a:p>
              <a:pPr lvl="0">
                <a:lnSpc>
                  <a:spcPct val="120000"/>
                </a:lnSpc>
                <a:defRPr sz="3200">
                  <a:solidFill>
                    <a:srgbClr val="FFFFFF"/>
                  </a:solidFill>
                </a:defRPr>
              </a:pPr>
              <a:endParaRPr sz="143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7" name="Shape 821"/>
            <p:cNvSpPr/>
            <p:nvPr/>
          </p:nvSpPr>
          <p:spPr>
            <a:xfrm>
              <a:off x="-190679" y="520764"/>
              <a:ext cx="2156268" cy="215627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092F1"/>
            </a:solidFill>
            <a:ln w="76200" cap="flat">
              <a:solidFill>
                <a:schemeClr val="bg1">
                  <a:lumMod val="85000"/>
                </a:schemeClr>
              </a:solidFill>
              <a:prstDash val="solid"/>
              <a:miter lim="400000"/>
            </a:ln>
            <a:effectLst/>
          </p:spPr>
          <p:txBody>
            <a:bodyPr wrap="square" lIns="0" tIns="0" rIns="0" bIns="0" numCol="1" anchor="ctr">
              <a:noAutofit/>
            </a:bodyPr>
            <a:lstStyle/>
            <a:p>
              <a:pPr lvl="0">
                <a:lnSpc>
                  <a:spcPct val="120000"/>
                </a:lnSpc>
                <a:defRPr sz="3200">
                  <a:solidFill>
                    <a:srgbClr val="FFFFFF"/>
                  </a:solidFill>
                </a:defRPr>
              </a:pPr>
              <a:endParaRPr sz="143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9" name="Shape 823"/>
            <p:cNvSpPr/>
            <p:nvPr/>
          </p:nvSpPr>
          <p:spPr>
            <a:xfrm rot="9000000">
              <a:off x="459485" y="1001541"/>
              <a:ext cx="950235" cy="1140279"/>
            </a:xfrm>
            <a:prstGeom prst="rect">
              <a:avLst/>
            </a:prstGeom>
            <a:noFill/>
            <a:ln w="12700" cap="flat">
              <a:noFill/>
              <a:miter lim="400000"/>
            </a:ln>
            <a:effectLst/>
          </p:spPr>
          <p:txBody>
            <a:bodyPr wrap="none" lIns="0" tIns="0" rIns="0" bIns="0" numCol="1" anchor="ctr">
              <a:spAutoFit/>
            </a:bodyPr>
            <a:lstStyle>
              <a:lvl1pPr>
                <a:defRPr>
                  <a:solidFill>
                    <a:srgbClr val="F9FAFC"/>
                  </a:solidFill>
                  <a:latin typeface="FontAwesome"/>
                  <a:ea typeface="FontAwesome"/>
                  <a:cs typeface="FontAwesome"/>
                  <a:sym typeface="FontAwesome"/>
                </a:defRPr>
              </a:lvl1pPr>
            </a:lstStyle>
            <a:p>
              <a:pPr lvl="0">
                <a:defRPr sz="1800">
                  <a:solidFill>
                    <a:srgbClr val="000000"/>
                  </a:solidFill>
                </a:defRPr>
              </a:pPr>
              <a:r>
                <a:rPr 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01</a:t>
              </a:r>
              <a:endParaRPr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grpSp>
        <p:nvGrpSpPr>
          <p:cNvPr id="10" name="Group 824"/>
          <p:cNvGrpSpPr/>
          <p:nvPr/>
        </p:nvGrpSpPr>
        <p:grpSpPr>
          <a:xfrm rot="12600000" flipH="1" flipV="1">
            <a:off x="5648957" y="3444220"/>
            <a:ext cx="1541384" cy="1035754"/>
            <a:chOff x="-190679" y="0"/>
            <a:chExt cx="4758892" cy="3197797"/>
          </a:xfrm>
        </p:grpSpPr>
        <p:sp>
          <p:nvSpPr>
            <p:cNvPr id="11" name="Shape 820"/>
            <p:cNvSpPr/>
            <p:nvPr/>
          </p:nvSpPr>
          <p:spPr>
            <a:xfrm>
              <a:off x="874798" y="0"/>
              <a:ext cx="3693415" cy="3197797"/>
            </a:xfrm>
            <a:prstGeom prst="rightArrow">
              <a:avLst>
                <a:gd name="adj1" fmla="val 70636"/>
                <a:gd name="adj2" fmla="val 48674"/>
              </a:avLst>
            </a:prstGeom>
            <a:solidFill>
              <a:srgbClr val="969696"/>
            </a:solidFill>
            <a:ln w="12700" cap="flat">
              <a:noFill/>
              <a:miter lim="400000"/>
            </a:ln>
            <a:effectLst/>
          </p:spPr>
          <p:txBody>
            <a:bodyPr wrap="square" lIns="0" tIns="0" rIns="0" bIns="0" numCol="1" anchor="ctr">
              <a:noAutofit/>
            </a:bodyPr>
            <a:lstStyle/>
            <a:p>
              <a:pPr lvl="0">
                <a:lnSpc>
                  <a:spcPct val="120000"/>
                </a:lnSpc>
                <a:defRPr sz="3200">
                  <a:solidFill>
                    <a:srgbClr val="FFFFFF"/>
                  </a:solidFill>
                </a:defRPr>
              </a:pPr>
              <a:endParaRPr sz="143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2" name="Shape 821"/>
            <p:cNvSpPr/>
            <p:nvPr/>
          </p:nvSpPr>
          <p:spPr>
            <a:xfrm>
              <a:off x="-190679" y="520764"/>
              <a:ext cx="2156268" cy="215627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69696"/>
            </a:solidFill>
            <a:ln w="76200" cap="flat">
              <a:solidFill>
                <a:schemeClr val="bg1">
                  <a:lumMod val="85000"/>
                </a:schemeClr>
              </a:solidFill>
              <a:prstDash val="solid"/>
              <a:miter lim="400000"/>
            </a:ln>
            <a:effectLst/>
          </p:spPr>
          <p:txBody>
            <a:bodyPr wrap="square" lIns="0" tIns="0" rIns="0" bIns="0" numCol="1" anchor="ctr">
              <a:noAutofit/>
            </a:bodyPr>
            <a:lstStyle/>
            <a:p>
              <a:pPr lvl="0">
                <a:lnSpc>
                  <a:spcPct val="120000"/>
                </a:lnSpc>
                <a:defRPr sz="3200">
                  <a:solidFill>
                    <a:srgbClr val="FFFFFF"/>
                  </a:solidFill>
                </a:defRPr>
              </a:pPr>
              <a:endParaRPr sz="143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3" name="Shape 823"/>
            <p:cNvSpPr/>
            <p:nvPr/>
          </p:nvSpPr>
          <p:spPr>
            <a:xfrm rot="19800000">
              <a:off x="412338" y="1028761"/>
              <a:ext cx="950235" cy="1140279"/>
            </a:xfrm>
            <a:prstGeom prst="rect">
              <a:avLst/>
            </a:prstGeom>
            <a:noFill/>
            <a:ln w="12700" cap="flat">
              <a:noFill/>
              <a:miter lim="400000"/>
            </a:ln>
            <a:effectLst/>
          </p:spPr>
          <p:txBody>
            <a:bodyPr wrap="none" lIns="0" tIns="0" rIns="0" bIns="0" numCol="1" anchor="ctr">
              <a:spAutoFit/>
            </a:bodyPr>
            <a:lstStyle>
              <a:lvl1pPr>
                <a:defRPr>
                  <a:solidFill>
                    <a:srgbClr val="F9FAFC"/>
                  </a:solidFill>
                  <a:latin typeface="FontAwesome"/>
                  <a:ea typeface="FontAwesome"/>
                  <a:cs typeface="FontAwesome"/>
                  <a:sym typeface="FontAwesome"/>
                </a:defRPr>
              </a:lvl1pPr>
            </a:lstStyle>
            <a:p>
              <a:pPr lvl="0">
                <a:defRPr sz="1800">
                  <a:solidFill>
                    <a:srgbClr val="000000"/>
                  </a:solidFill>
                </a:defRPr>
              </a:pPr>
              <a:r>
                <a:rPr 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02</a:t>
              </a:r>
              <a:endParaRPr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sp>
        <p:nvSpPr>
          <p:cNvPr id="18" name="Text Placeholder 3"/>
          <p:cNvSpPr txBox="1"/>
          <p:nvPr/>
        </p:nvSpPr>
        <p:spPr>
          <a:xfrm>
            <a:off x="7365479" y="3472309"/>
            <a:ext cx="4392488" cy="1393395"/>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了解分水器的工作原理和使用方法；了解折光仪的工作原理、应用范围和使用方法；</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cxnSp>
        <p:nvCxnSpPr>
          <p:cNvPr id="19" name="直接连接符 18"/>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21" name="Text Placeholder 3"/>
          <p:cNvSpPr txBox="1"/>
          <p:nvPr/>
        </p:nvSpPr>
        <p:spPr>
          <a:xfrm>
            <a:off x="1460823" y="4768453"/>
            <a:ext cx="4464496" cy="913263"/>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掌握分水反应的操作方法；进一步掌握液体有机物的精制方法。</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grpSp>
        <p:nvGrpSpPr>
          <p:cNvPr id="22" name="Group 824"/>
          <p:cNvGrpSpPr/>
          <p:nvPr/>
        </p:nvGrpSpPr>
        <p:grpSpPr>
          <a:xfrm rot="12600000">
            <a:off x="5676641" y="4724375"/>
            <a:ext cx="1541384" cy="1035754"/>
            <a:chOff x="-190679" y="0"/>
            <a:chExt cx="4758892" cy="3197797"/>
          </a:xfrm>
        </p:grpSpPr>
        <p:sp>
          <p:nvSpPr>
            <p:cNvPr id="23" name="Shape 820"/>
            <p:cNvSpPr/>
            <p:nvPr/>
          </p:nvSpPr>
          <p:spPr>
            <a:xfrm>
              <a:off x="874798" y="0"/>
              <a:ext cx="3693415" cy="3197797"/>
            </a:xfrm>
            <a:prstGeom prst="rightArrow">
              <a:avLst>
                <a:gd name="adj1" fmla="val 70636"/>
                <a:gd name="adj2" fmla="val 48674"/>
              </a:avLst>
            </a:prstGeom>
            <a:solidFill>
              <a:srgbClr val="1092F1"/>
            </a:solidFill>
            <a:ln w="12700" cap="flat">
              <a:noFill/>
              <a:miter lim="400000"/>
            </a:ln>
            <a:effectLst/>
          </p:spPr>
          <p:txBody>
            <a:bodyPr wrap="square" lIns="0" tIns="0" rIns="0" bIns="0" numCol="1" anchor="ctr">
              <a:noAutofit/>
            </a:bodyPr>
            <a:lstStyle/>
            <a:p>
              <a:pPr lvl="0">
                <a:lnSpc>
                  <a:spcPct val="120000"/>
                </a:lnSpc>
                <a:defRPr sz="3200">
                  <a:solidFill>
                    <a:srgbClr val="FFFFFF"/>
                  </a:solidFill>
                </a:defRPr>
              </a:pPr>
              <a:endParaRPr sz="143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4" name="Shape 821"/>
            <p:cNvSpPr/>
            <p:nvPr/>
          </p:nvSpPr>
          <p:spPr>
            <a:xfrm>
              <a:off x="-190679" y="520764"/>
              <a:ext cx="2156268" cy="215627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092F1"/>
            </a:solidFill>
            <a:ln w="76200" cap="flat">
              <a:solidFill>
                <a:schemeClr val="bg1">
                  <a:lumMod val="85000"/>
                </a:schemeClr>
              </a:solidFill>
              <a:prstDash val="solid"/>
              <a:miter lim="400000"/>
            </a:ln>
            <a:effectLst/>
          </p:spPr>
          <p:txBody>
            <a:bodyPr wrap="square" lIns="0" tIns="0" rIns="0" bIns="0" numCol="1" anchor="ctr">
              <a:noAutofit/>
            </a:bodyPr>
            <a:lstStyle/>
            <a:p>
              <a:pPr lvl="0">
                <a:lnSpc>
                  <a:spcPct val="120000"/>
                </a:lnSpc>
                <a:defRPr sz="3200">
                  <a:solidFill>
                    <a:srgbClr val="FFFFFF"/>
                  </a:solidFill>
                </a:defRPr>
              </a:pPr>
              <a:endParaRPr sz="143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5" name="Shape 823"/>
            <p:cNvSpPr/>
            <p:nvPr/>
          </p:nvSpPr>
          <p:spPr>
            <a:xfrm rot="9000000">
              <a:off x="459485" y="1001541"/>
              <a:ext cx="950235" cy="1140279"/>
            </a:xfrm>
            <a:prstGeom prst="rect">
              <a:avLst/>
            </a:prstGeom>
            <a:noFill/>
            <a:ln w="12700" cap="flat">
              <a:noFill/>
              <a:miter lim="400000"/>
            </a:ln>
            <a:effectLst/>
          </p:spPr>
          <p:txBody>
            <a:bodyPr wrap="none" lIns="0" tIns="0" rIns="0" bIns="0" numCol="1" anchor="ctr">
              <a:spAutoFit/>
            </a:bodyPr>
            <a:lstStyle>
              <a:lvl1pPr>
                <a:defRPr>
                  <a:solidFill>
                    <a:srgbClr val="F9FAFC"/>
                  </a:solidFill>
                  <a:latin typeface="FontAwesome"/>
                  <a:ea typeface="FontAwesome"/>
                  <a:cs typeface="FontAwesome"/>
                  <a:sym typeface="FontAwesome"/>
                </a:defRPr>
              </a:lvl1pPr>
            </a:lstStyle>
            <a:p>
              <a:pPr lvl="0">
                <a:defRPr sz="1800">
                  <a:solidFill>
                    <a:srgbClr val="000000"/>
                  </a:solidFill>
                </a:defRPr>
              </a:pPr>
              <a:r>
                <a:rPr 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03</a:t>
              </a:r>
              <a:endParaRPr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6" presetClass="entr" presetSubtype="37"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arn(outVertical)">
                                      <p:cBhvr>
                                        <p:cTn id="10" dur="500"/>
                                        <p:tgtEl>
                                          <p:spTgt spid="19"/>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 calcmode="lin" valueType="num">
                                      <p:cBhvr>
                                        <p:cTn id="15" dur="500" fill="hold"/>
                                        <p:tgtEl>
                                          <p:spTgt spid="5"/>
                                        </p:tgtEl>
                                        <p:attrNameLst>
                                          <p:attrName>style.rotation</p:attrName>
                                        </p:attrNameLst>
                                      </p:cBhvr>
                                      <p:tavLst>
                                        <p:tav tm="0">
                                          <p:val>
                                            <p:fltVal val="360"/>
                                          </p:val>
                                        </p:tav>
                                        <p:tav tm="100000">
                                          <p:val>
                                            <p:fltVal val="0"/>
                                          </p:val>
                                        </p:tav>
                                      </p:tavLst>
                                    </p:anim>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500"/>
                                        <p:tgtEl>
                                          <p:spTgt spid="55"/>
                                        </p:tgtEl>
                                      </p:cBhvr>
                                    </p:animEffect>
                                  </p:childTnLst>
                                </p:cTn>
                              </p:par>
                              <p:par>
                                <p:cTn id="20" presetID="49" presetClass="entr" presetSubtype="0" decel="100000"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p:cTn id="22" dur="500" fill="hold"/>
                                        <p:tgtEl>
                                          <p:spTgt spid="10"/>
                                        </p:tgtEl>
                                        <p:attrNameLst>
                                          <p:attrName>ppt_w</p:attrName>
                                        </p:attrNameLst>
                                      </p:cBhvr>
                                      <p:tavLst>
                                        <p:tav tm="0">
                                          <p:val>
                                            <p:fltVal val="0"/>
                                          </p:val>
                                        </p:tav>
                                        <p:tav tm="100000">
                                          <p:val>
                                            <p:strVal val="#ppt_w"/>
                                          </p:val>
                                        </p:tav>
                                      </p:tavLst>
                                    </p:anim>
                                    <p:anim calcmode="lin" valueType="num">
                                      <p:cBhvr>
                                        <p:cTn id="23" dur="500" fill="hold"/>
                                        <p:tgtEl>
                                          <p:spTgt spid="10"/>
                                        </p:tgtEl>
                                        <p:attrNameLst>
                                          <p:attrName>ppt_h</p:attrName>
                                        </p:attrNameLst>
                                      </p:cBhvr>
                                      <p:tavLst>
                                        <p:tav tm="0">
                                          <p:val>
                                            <p:fltVal val="0"/>
                                          </p:val>
                                        </p:tav>
                                        <p:tav tm="100000">
                                          <p:val>
                                            <p:strVal val="#ppt_h"/>
                                          </p:val>
                                        </p:tav>
                                      </p:tavLst>
                                    </p:anim>
                                    <p:anim calcmode="lin" valueType="num">
                                      <p:cBhvr>
                                        <p:cTn id="24" dur="500" fill="hold"/>
                                        <p:tgtEl>
                                          <p:spTgt spid="10"/>
                                        </p:tgtEl>
                                        <p:attrNameLst>
                                          <p:attrName>style.rotation</p:attrName>
                                        </p:attrNameLst>
                                      </p:cBhvr>
                                      <p:tavLst>
                                        <p:tav tm="0">
                                          <p:val>
                                            <p:fltVal val="360"/>
                                          </p:val>
                                        </p:tav>
                                        <p:tav tm="100000">
                                          <p:val>
                                            <p:fltVal val="0"/>
                                          </p:val>
                                        </p:tav>
                                      </p:tavLst>
                                    </p:anim>
                                    <p:animEffect transition="in" filter="fade">
                                      <p:cBhvr>
                                        <p:cTn id="25" dur="500"/>
                                        <p:tgtEl>
                                          <p:spTgt spid="1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par>
                                <p:cTn id="29" presetID="49" presetClass="entr" presetSubtype="0" decel="100000"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 calcmode="lin" valueType="num">
                                      <p:cBhvr>
                                        <p:cTn id="33" dur="500" fill="hold"/>
                                        <p:tgtEl>
                                          <p:spTgt spid="22"/>
                                        </p:tgtEl>
                                        <p:attrNameLst>
                                          <p:attrName>style.rotation</p:attrName>
                                        </p:attrNameLst>
                                      </p:cBhvr>
                                      <p:tavLst>
                                        <p:tav tm="0">
                                          <p:val>
                                            <p:fltVal val="360"/>
                                          </p:val>
                                        </p:tav>
                                        <p:tav tm="100000">
                                          <p:val>
                                            <p:fltVal val="0"/>
                                          </p:val>
                                        </p:tav>
                                      </p:tavLst>
                                    </p:anim>
                                    <p:animEffect transition="in" filter="fade">
                                      <p:cBhvr>
                                        <p:cTn id="34" dur="500"/>
                                        <p:tgtEl>
                                          <p:spTgt spid="2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P spid="18" grpId="0"/>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 Placeholder 3"/>
          <p:cNvSpPr txBox="1"/>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二、实验原理</a:t>
            </a:r>
            <a:endPar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sp>
        <p:nvSpPr>
          <p:cNvPr id="55" name="Text Placeholder 3"/>
          <p:cNvSpPr txBox="1"/>
          <p:nvPr/>
        </p:nvSpPr>
        <p:spPr>
          <a:xfrm>
            <a:off x="1820863" y="1744117"/>
            <a:ext cx="3600400" cy="3693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乙酸异丁酯的制备：</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endParaRPr>
          </a:p>
        </p:txBody>
      </p:sp>
      <p:cxnSp>
        <p:nvCxnSpPr>
          <p:cNvPr id="19" name="直接连接符 18"/>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2265735" y="4408413"/>
            <a:ext cx="8280920" cy="2423304"/>
            <a:chOff x="684213" y="3789363"/>
            <a:chExt cx="8280920" cy="2423304"/>
          </a:xfrm>
        </p:grpSpPr>
        <p:sp>
          <p:nvSpPr>
            <p:cNvPr id="15" name="TextBox 29"/>
            <p:cNvSpPr txBox="1">
              <a:spLocks noChangeArrowheads="1"/>
            </p:cNvSpPr>
            <p:nvPr/>
          </p:nvSpPr>
          <p:spPr bwMode="auto">
            <a:xfrm>
              <a:off x="684213" y="3789363"/>
              <a:ext cx="8208912" cy="707886"/>
            </a:xfrm>
            <a:prstGeom prst="rect">
              <a:avLst/>
            </a:prstGeom>
            <a:noFill/>
            <a:ln w="9525">
              <a:noFill/>
              <a:miter lim="800000"/>
            </a:ln>
          </p:spPr>
          <p:txBody>
            <a:bodyPr wrap="square">
              <a:spAutoFit/>
            </a:bodyPr>
            <a:lstStyle/>
            <a:p>
              <a:pPr marL="342900" indent="-342900">
                <a:buClr>
                  <a:srgbClr val="1092F1"/>
                </a:buClr>
                <a:buFont typeface="Wingdings" panose="05000000000000000000" pitchFamily="2" charset="2"/>
                <a:buChar char="u"/>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反应是可逆的，为了使反应向有利于生成酯的方向移动，通常采用过量的羧酸或醇，或者除去反应中生成的酯或水，或者二者同时采用。</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矩形 15"/>
            <p:cNvSpPr>
              <a:spLocks noChangeArrowheads="1"/>
            </p:cNvSpPr>
            <p:nvPr/>
          </p:nvSpPr>
          <p:spPr bwMode="auto">
            <a:xfrm>
              <a:off x="684213" y="4581451"/>
              <a:ext cx="8280920" cy="1631216"/>
            </a:xfrm>
            <a:prstGeom prst="rect">
              <a:avLst/>
            </a:prstGeom>
            <a:noFill/>
            <a:ln w="9525">
              <a:noFill/>
              <a:miter lim="800000"/>
            </a:ln>
          </p:spPr>
          <p:txBody>
            <a:bodyPr wrap="square">
              <a:spAutoFit/>
            </a:bodyPr>
            <a:lstStyle/>
            <a:p>
              <a:pPr marL="342900" lvl="0" indent="-342900">
                <a:buClr>
                  <a:srgbClr val="1092F1"/>
                </a:buClr>
                <a:buFont typeface="Wingdings" panose="05000000000000000000" pitchFamily="2" charset="2"/>
                <a:buChar char="u"/>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本实验就是利用分水器除去反应中生成的水，从而提高反应产率。</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342900" lvl="0" indent="-342900">
                <a:buClr>
                  <a:srgbClr val="1092F1"/>
                </a:buClr>
                <a:buFont typeface="Wingdings" panose="05000000000000000000" pitchFamily="2" charset="2"/>
                <a:buChar char="u"/>
              </a:pP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342900" lvl="0" indent="-342900">
                <a:buClr>
                  <a:srgbClr val="1092F1"/>
                </a:buClr>
                <a:buFont typeface="Wingdings" panose="05000000000000000000" pitchFamily="2" charset="2"/>
                <a:buChar char="u"/>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折射率（又称折光率）是有机化合物的重要常数之一。它是液态化合物的纯度标志，也可作为定性鉴定的手段。</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a:p>
              <a:pPr marL="215900" indent="-215900">
                <a:buClr>
                  <a:srgbClr val="1092F1"/>
                </a:buClr>
                <a:buFont typeface="Arial" panose="020B0604020202020204" pitchFamily="34" charset="0"/>
                <a:buChar char="•"/>
              </a:pP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3" name="组合 2"/>
          <p:cNvGrpSpPr/>
          <p:nvPr/>
        </p:nvGrpSpPr>
        <p:grpSpPr>
          <a:xfrm>
            <a:off x="1822710" y="2374011"/>
            <a:ext cx="9001000" cy="1872208"/>
            <a:chOff x="1822710" y="2374011"/>
            <a:chExt cx="9001000" cy="1872208"/>
          </a:xfrm>
        </p:grpSpPr>
        <p:grpSp>
          <p:nvGrpSpPr>
            <p:cNvPr id="81" name="组合 80"/>
            <p:cNvGrpSpPr/>
            <p:nvPr/>
          </p:nvGrpSpPr>
          <p:grpSpPr>
            <a:xfrm>
              <a:off x="1822710" y="2374011"/>
              <a:ext cx="9001000" cy="1872208"/>
              <a:chOff x="1822710" y="2374011"/>
              <a:chExt cx="9001000" cy="1872208"/>
            </a:xfrm>
          </p:grpSpPr>
          <p:sp>
            <p:nvSpPr>
              <p:cNvPr id="6" name="矩形 5"/>
              <p:cNvSpPr/>
              <p:nvPr/>
            </p:nvSpPr>
            <p:spPr>
              <a:xfrm>
                <a:off x="1822710" y="2374011"/>
                <a:ext cx="9001000" cy="1872208"/>
              </a:xfrm>
              <a:prstGeom prst="rect">
                <a:avLst/>
              </a:prstGeom>
              <a:solidFill>
                <a:schemeClr val="bg1"/>
              </a:solidFill>
              <a:ln>
                <a:noFill/>
              </a:ln>
              <a:effectLst>
                <a:innerShdw blurRad="254000" dist="254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Times New Roman" panose="02020603050405020304" pitchFamily="18" charset="0"/>
                  <a:ea typeface="微软雅黑" panose="020B0503020204020204" pitchFamily="34" charset="-122"/>
                  <a:cs typeface="Times New Roman" panose="02020603050405020304" pitchFamily="18" charset="0"/>
                </a:endParaRPr>
              </a:p>
            </p:txBody>
          </p:sp>
          <p:cxnSp>
            <p:nvCxnSpPr>
              <p:cNvPr id="4" name="直接连接符 3"/>
              <p:cNvCxnSpPr/>
              <p:nvPr/>
            </p:nvCxnSpPr>
            <p:spPr>
              <a:xfrm>
                <a:off x="2561061" y="3231635"/>
                <a:ext cx="360040" cy="216024"/>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2918298" y="3244174"/>
                <a:ext cx="384242" cy="209145"/>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3302540" y="2684834"/>
                <a:ext cx="0" cy="55447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297676" y="3234447"/>
                <a:ext cx="296694" cy="170234"/>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4773037" y="3153384"/>
                <a:ext cx="0" cy="338846"/>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850858" y="3153384"/>
                <a:ext cx="0" cy="338846"/>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4411494" y="3476018"/>
                <a:ext cx="402076" cy="220493"/>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4810328" y="3477638"/>
                <a:ext cx="296693" cy="165371"/>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7370324" y="3518170"/>
                <a:ext cx="333982" cy="197796"/>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7699443" y="3482502"/>
                <a:ext cx="393970" cy="233464"/>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V="1">
                <a:off x="8090170" y="2895599"/>
                <a:ext cx="0" cy="586902"/>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flipV="1">
                <a:off x="8085307" y="3474395"/>
                <a:ext cx="299936" cy="17347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V="1">
                <a:off x="8829141" y="3153383"/>
                <a:ext cx="0" cy="348575"/>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V="1">
                <a:off x="8902099" y="3153383"/>
                <a:ext cx="0" cy="348575"/>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8860277" y="3479261"/>
                <a:ext cx="405319" cy="22697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V="1">
                <a:off x="8570068" y="3477639"/>
                <a:ext cx="291830" cy="17509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4" name="等腰三角形 63"/>
              <p:cNvSpPr/>
              <p:nvPr/>
            </p:nvSpPr>
            <p:spPr>
              <a:xfrm>
                <a:off x="6128426" y="3506821"/>
                <a:ext cx="199417" cy="145915"/>
              </a:xfrm>
              <a:prstGeom prst="triangl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cxnSp>
            <p:nvCxnSpPr>
              <p:cNvPr id="67" name="直接箭头连接符 66"/>
              <p:cNvCxnSpPr/>
              <p:nvPr/>
            </p:nvCxnSpPr>
            <p:spPr>
              <a:xfrm>
                <a:off x="5564221" y="3317133"/>
                <a:ext cx="1337553" cy="0"/>
              </a:xfrm>
              <a:prstGeom prst="straightConnector1">
                <a:avLst/>
              </a:prstGeom>
              <a:ln w="19050">
                <a:solidFill>
                  <a:schemeClr val="tx1">
                    <a:lumMod val="85000"/>
                    <a:lumOff val="15000"/>
                  </a:schemeClr>
                </a:solidFill>
                <a:tailEnd type="triangle"/>
              </a:ln>
            </p:spPr>
            <p:style>
              <a:lnRef idx="1">
                <a:schemeClr val="dk1"/>
              </a:lnRef>
              <a:fillRef idx="0">
                <a:schemeClr val="dk1"/>
              </a:fillRef>
              <a:effectRef idx="0">
                <a:schemeClr val="dk1"/>
              </a:effectRef>
              <a:fontRef idx="minor">
                <a:schemeClr val="tx1"/>
              </a:fontRef>
            </p:style>
          </p:cxnSp>
          <p:cxnSp>
            <p:nvCxnSpPr>
              <p:cNvPr id="68" name="直接箭头连接符 67"/>
              <p:cNvCxnSpPr/>
              <p:nvPr/>
            </p:nvCxnSpPr>
            <p:spPr>
              <a:xfrm flipH="1">
                <a:off x="5544766" y="3414409"/>
                <a:ext cx="1322962" cy="0"/>
              </a:xfrm>
              <a:prstGeom prst="straightConnector1">
                <a:avLst/>
              </a:prstGeom>
              <a:ln w="19050">
                <a:solidFill>
                  <a:schemeClr val="tx1">
                    <a:lumMod val="85000"/>
                    <a:lumOff val="15000"/>
                  </a:schemeClr>
                </a:solidFill>
                <a:tailEnd type="triangle"/>
              </a:ln>
            </p:spPr>
            <p:style>
              <a:lnRef idx="1">
                <a:schemeClr val="dk1"/>
              </a:lnRef>
              <a:fillRef idx="0">
                <a:schemeClr val="dk1"/>
              </a:fillRef>
              <a:effectRef idx="0">
                <a:schemeClr val="dk1"/>
              </a:effectRef>
              <a:fontRef idx="minor">
                <a:schemeClr val="tx1"/>
              </a:fontRef>
            </p:style>
          </p:cxnSp>
          <p:sp>
            <p:nvSpPr>
              <p:cNvPr id="71" name="文本框 70"/>
              <p:cNvSpPr txBox="1"/>
              <p:nvPr/>
            </p:nvSpPr>
            <p:spPr>
              <a:xfrm>
                <a:off x="3520965" y="3247696"/>
                <a:ext cx="556563" cy="400110"/>
              </a:xfrm>
              <a:prstGeom prst="rect">
                <a:avLst/>
              </a:prstGeom>
              <a:noFill/>
            </p:spPr>
            <p:txBody>
              <a:bodyPr wrap="non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OH</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2" name="文本框 71"/>
              <p:cNvSpPr txBox="1"/>
              <p:nvPr/>
            </p:nvSpPr>
            <p:spPr>
              <a:xfrm>
                <a:off x="5044965" y="3478923"/>
                <a:ext cx="556563" cy="400110"/>
              </a:xfrm>
              <a:prstGeom prst="rect">
                <a:avLst/>
              </a:prstGeom>
              <a:noFill/>
            </p:spPr>
            <p:txBody>
              <a:bodyPr wrap="non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OH</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3" name="文本框 72"/>
              <p:cNvSpPr txBox="1"/>
              <p:nvPr/>
            </p:nvSpPr>
            <p:spPr>
              <a:xfrm>
                <a:off x="4645572" y="2827282"/>
                <a:ext cx="370614" cy="400110"/>
              </a:xfrm>
              <a:prstGeom prst="rect">
                <a:avLst/>
              </a:prstGeom>
              <a:noFill/>
            </p:spPr>
            <p:txBody>
              <a:bodyPr wrap="non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O</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5" name="文本框 74"/>
              <p:cNvSpPr txBox="1"/>
              <p:nvPr/>
            </p:nvSpPr>
            <p:spPr>
              <a:xfrm>
                <a:off x="8292663" y="3436882"/>
                <a:ext cx="370614" cy="400110"/>
              </a:xfrm>
              <a:prstGeom prst="rect">
                <a:avLst/>
              </a:prstGeom>
              <a:noFill/>
            </p:spPr>
            <p:txBody>
              <a:bodyPr wrap="non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O</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6" name="文本框 75"/>
              <p:cNvSpPr txBox="1"/>
              <p:nvPr/>
            </p:nvSpPr>
            <p:spPr>
              <a:xfrm>
                <a:off x="8702566" y="2827282"/>
                <a:ext cx="370614" cy="400110"/>
              </a:xfrm>
              <a:prstGeom prst="rect">
                <a:avLst/>
              </a:prstGeom>
              <a:noFill/>
            </p:spPr>
            <p:txBody>
              <a:bodyPr wrap="non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O</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7" name="文本框 76"/>
              <p:cNvSpPr txBox="1"/>
              <p:nvPr/>
            </p:nvSpPr>
            <p:spPr>
              <a:xfrm>
                <a:off x="9375229" y="3069020"/>
                <a:ext cx="328936" cy="400110"/>
              </a:xfrm>
              <a:prstGeom prst="rect">
                <a:avLst/>
              </a:prstGeom>
              <a:noFill/>
            </p:spPr>
            <p:txBody>
              <a:bodyPr wrap="non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9" name="文本框 78"/>
              <p:cNvSpPr txBox="1"/>
              <p:nvPr/>
            </p:nvSpPr>
            <p:spPr>
              <a:xfrm>
                <a:off x="4046484" y="3069020"/>
                <a:ext cx="328936" cy="400110"/>
              </a:xfrm>
              <a:prstGeom prst="rect">
                <a:avLst/>
              </a:prstGeom>
              <a:noFill/>
            </p:spPr>
            <p:txBody>
              <a:bodyPr wrap="non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aphicFrame>
          <p:nvGraphicFramePr>
            <p:cNvPr id="2" name="对象 1"/>
            <p:cNvGraphicFramePr>
              <a:graphicFrameLocks noChangeAspect="1"/>
            </p:cNvGraphicFramePr>
            <p:nvPr/>
          </p:nvGraphicFramePr>
          <p:xfrm>
            <a:off x="9772649" y="3119437"/>
            <a:ext cx="523875" cy="362683"/>
          </p:xfrm>
          <a:graphic>
            <a:graphicData uri="http://schemas.openxmlformats.org/presentationml/2006/ole">
              <mc:AlternateContent xmlns:mc="http://schemas.openxmlformats.org/markup-compatibility/2006">
                <mc:Choice xmlns:v="urn:schemas-microsoft-com:vml" Requires="v">
                  <p:oleObj spid="_x0000_s1040" name="Equation" r:id="rId1" imgW="7924800" imgH="5486400" progId="Equation.DSMT4">
                    <p:embed/>
                  </p:oleObj>
                </mc:Choice>
                <mc:Fallback>
                  <p:oleObj name="Equation" r:id="rId1" imgW="7924800" imgH="5486400" progId="Equation.DSMT4">
                    <p:embed/>
                    <p:pic>
                      <p:nvPicPr>
                        <p:cNvPr id="0" name="图片 1039"/>
                        <p:cNvPicPr/>
                        <p:nvPr/>
                      </p:nvPicPr>
                      <p:blipFill>
                        <a:blip r:embed="rId2"/>
                        <a:stretch>
                          <a:fillRect/>
                        </a:stretch>
                      </p:blipFill>
                      <p:spPr>
                        <a:xfrm>
                          <a:off x="9772649" y="3119437"/>
                          <a:ext cx="523875" cy="362683"/>
                        </a:xfrm>
                        <a:prstGeom prst="rect">
                          <a:avLst/>
                        </a:prstGeom>
                      </p:spPr>
                    </p:pic>
                  </p:oleObj>
                </mc:Fallback>
              </mc:AlternateContent>
            </a:graphicData>
          </a:graphic>
        </p:graphicFrame>
        <p:graphicFrame>
          <p:nvGraphicFramePr>
            <p:cNvPr id="39" name="对象 38"/>
            <p:cNvGraphicFramePr>
              <a:graphicFrameLocks noChangeAspect="1"/>
            </p:cNvGraphicFramePr>
            <p:nvPr/>
          </p:nvGraphicFramePr>
          <p:xfrm>
            <a:off x="6119813" y="2978150"/>
            <a:ext cx="342900" cy="301625"/>
          </p:xfrm>
          <a:graphic>
            <a:graphicData uri="http://schemas.openxmlformats.org/presentationml/2006/ole">
              <mc:AlternateContent xmlns:mc="http://schemas.openxmlformats.org/markup-compatibility/2006">
                <mc:Choice xmlns:v="urn:schemas-microsoft-com:vml" Requires="v">
                  <p:oleObj spid="_x0000_s1041" name="Equation" r:id="rId3" imgW="5181600" imgH="4572000" progId="Equation.DSMT4">
                    <p:embed/>
                  </p:oleObj>
                </mc:Choice>
                <mc:Fallback>
                  <p:oleObj name="Equation" r:id="rId3" imgW="5181600" imgH="4572000" progId="Equation.DSMT4">
                    <p:embed/>
                    <p:pic>
                      <p:nvPicPr>
                        <p:cNvPr id="0" name="对象 1"/>
                        <p:cNvPicPr/>
                        <p:nvPr/>
                      </p:nvPicPr>
                      <p:blipFill>
                        <a:blip r:embed="rId4"/>
                        <a:stretch>
                          <a:fillRect/>
                        </a:stretch>
                      </p:blipFill>
                      <p:spPr>
                        <a:xfrm>
                          <a:off x="6119813" y="2978150"/>
                          <a:ext cx="342900" cy="301625"/>
                        </a:xfrm>
                        <a:prstGeom prst="rect">
                          <a:avLst/>
                        </a:prstGeom>
                      </p:spPr>
                    </p:pic>
                  </p:oleObj>
                </mc:Fallback>
              </mc:AlternateContent>
            </a:graphicData>
          </a:graphic>
        </p:graphicFrame>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6" presetClass="entr" presetSubtype="37"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arn(outVertical)">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par>
                                <p:cTn id="14" presetID="14" presetClass="entr" presetSubtype="1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randombar(horizontal)">
                                      <p:cBhvr>
                                        <p:cTn id="16" dur="500"/>
                                        <p:tgtEl>
                                          <p:spTgt spid="3"/>
                                        </p:tgtEl>
                                      </p:cBhvr>
                                    </p:animEffect>
                                  </p:childTnLst>
                                </p:cTn>
                              </p:par>
                              <p:par>
                                <p:cTn id="17" presetID="22" presetClass="entr" presetSubtype="8"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left)">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 Placeholder 3"/>
          <p:cNvSpPr txBox="1"/>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三、实验步骤</a:t>
            </a:r>
            <a:endPar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cxnSp>
        <p:nvCxnSpPr>
          <p:cNvPr id="19" name="直接连接符 18"/>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6" name="Text Placeholder 3"/>
          <p:cNvSpPr txBox="1"/>
          <p:nvPr/>
        </p:nvSpPr>
        <p:spPr>
          <a:xfrm>
            <a:off x="2776614" y="1882367"/>
            <a:ext cx="7411403" cy="4316095"/>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just" eaLnBrk="1" hangingPunct="1">
              <a:lnSpc>
                <a:spcPct val="130000"/>
              </a:lnSpc>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在</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100 mL</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圆底烧瓶中加入</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11 mL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异丁醇和</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7 mL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冰乙酸，冷却下小心加入</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5</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滴浓硫酸，边加边摇匀，加入</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3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粒沸石，安装分水器及回流冷凝管，并在分水器中预先加水至略低于支管口约</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2 cm</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。在电热套上加热回流，反应一段时间后把水逐渐分去，保持分水器中水层液面在原来的高度。约</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35 min</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后不再有水生成，表示反应完毕。停止加热，记录分出的水量。冷却后卸下回流冷凝管，把分水器中分出的酯层和圆底烧瓶中的反应液一起倒入分液漏斗中。</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3" name="组合 2"/>
          <p:cNvGrpSpPr/>
          <p:nvPr/>
        </p:nvGrpSpPr>
        <p:grpSpPr>
          <a:xfrm>
            <a:off x="2259385" y="1701825"/>
            <a:ext cx="8352928" cy="4824536"/>
            <a:chOff x="2468935" y="1816125"/>
            <a:chExt cx="8352928" cy="4824536"/>
          </a:xfrm>
        </p:grpSpPr>
        <p:sp>
          <p:nvSpPr>
            <p:cNvPr id="2" name="矩形: 圆角 1"/>
            <p:cNvSpPr/>
            <p:nvPr/>
          </p:nvSpPr>
          <p:spPr>
            <a:xfrm>
              <a:off x="2468935" y="1816125"/>
              <a:ext cx="8280920" cy="4752528"/>
            </a:xfrm>
            <a:prstGeom prst="roundRect">
              <a:avLst/>
            </a:prstGeom>
            <a:noFill/>
            <a:ln>
              <a:solidFill>
                <a:srgbClr val="1092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矩形: 圆角 6"/>
            <p:cNvSpPr/>
            <p:nvPr/>
          </p:nvSpPr>
          <p:spPr>
            <a:xfrm>
              <a:off x="2540943" y="1888133"/>
              <a:ext cx="8280920" cy="4752528"/>
            </a:xfrm>
            <a:prstGeom prst="roundRect">
              <a:avLst/>
            </a:prstGeom>
            <a:noFill/>
            <a:ln>
              <a:solidFill>
                <a:srgbClr val="1092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9" name="70378a10-d670-4bdf-9fdf-f06b7ed1793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0004572" y="4859228"/>
            <a:ext cx="1071466" cy="1703659"/>
            <a:chOff x="7213965" y="3028128"/>
            <a:chExt cx="1756883" cy="2793489"/>
          </a:xfrm>
        </p:grpSpPr>
        <p:sp>
          <p:nvSpPr>
            <p:cNvPr id="11" name="íşľîḍê"/>
            <p:cNvSpPr/>
            <p:nvPr/>
          </p:nvSpPr>
          <p:spPr bwMode="auto">
            <a:xfrm>
              <a:off x="7851176" y="3263668"/>
              <a:ext cx="481323" cy="45515"/>
            </a:xfrm>
            <a:prstGeom prst="rect">
              <a:avLst/>
            </a:prstGeom>
            <a:solidFill>
              <a:srgbClr val="C0C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2" name="îṥ1ïḓé"/>
            <p:cNvSpPr/>
            <p:nvPr/>
          </p:nvSpPr>
          <p:spPr bwMode="auto">
            <a:xfrm>
              <a:off x="7213965" y="3309183"/>
              <a:ext cx="1756883" cy="2512434"/>
            </a:xfrm>
            <a:custGeom>
              <a:avLst/>
              <a:gdLst>
                <a:gd name="T0" fmla="*/ 693 w 1088"/>
                <a:gd name="T1" fmla="*/ 492 h 1558"/>
                <a:gd name="T2" fmla="*/ 693 w 1088"/>
                <a:gd name="T3" fmla="*/ 0 h 1558"/>
                <a:gd name="T4" fmla="*/ 395 w 1088"/>
                <a:gd name="T5" fmla="*/ 0 h 1558"/>
                <a:gd name="T6" fmla="*/ 395 w 1088"/>
                <a:gd name="T7" fmla="*/ 492 h 1558"/>
                <a:gd name="T8" fmla="*/ 0 w 1088"/>
                <a:gd name="T9" fmla="*/ 1015 h 1558"/>
                <a:gd name="T10" fmla="*/ 544 w 1088"/>
                <a:gd name="T11" fmla="*/ 1558 h 1558"/>
                <a:gd name="T12" fmla="*/ 1088 w 1088"/>
                <a:gd name="T13" fmla="*/ 1015 h 1558"/>
                <a:gd name="T14" fmla="*/ 693 w 1088"/>
                <a:gd name="T15" fmla="*/ 492 h 1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8" h="1558">
                  <a:moveTo>
                    <a:pt x="693" y="492"/>
                  </a:moveTo>
                  <a:cubicBezTo>
                    <a:pt x="693" y="0"/>
                    <a:pt x="693" y="0"/>
                    <a:pt x="693" y="0"/>
                  </a:cubicBezTo>
                  <a:cubicBezTo>
                    <a:pt x="395" y="0"/>
                    <a:pt x="395" y="0"/>
                    <a:pt x="395" y="0"/>
                  </a:cubicBezTo>
                  <a:cubicBezTo>
                    <a:pt x="395" y="492"/>
                    <a:pt x="395" y="492"/>
                    <a:pt x="395" y="492"/>
                  </a:cubicBezTo>
                  <a:cubicBezTo>
                    <a:pt x="167" y="557"/>
                    <a:pt x="0" y="766"/>
                    <a:pt x="0" y="1015"/>
                  </a:cubicBezTo>
                  <a:cubicBezTo>
                    <a:pt x="0" y="1315"/>
                    <a:pt x="244" y="1558"/>
                    <a:pt x="544" y="1558"/>
                  </a:cubicBezTo>
                  <a:cubicBezTo>
                    <a:pt x="844" y="1558"/>
                    <a:pt x="1088" y="1315"/>
                    <a:pt x="1088" y="1015"/>
                  </a:cubicBezTo>
                  <a:cubicBezTo>
                    <a:pt x="1088" y="766"/>
                    <a:pt x="921" y="557"/>
                    <a:pt x="693" y="4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 name="ísľidê"/>
            <p:cNvSpPr/>
            <p:nvPr/>
          </p:nvSpPr>
          <p:spPr bwMode="auto">
            <a:xfrm>
              <a:off x="7719182" y="3028128"/>
              <a:ext cx="746448" cy="235541"/>
            </a:xfrm>
            <a:custGeom>
              <a:avLst/>
              <a:gdLst>
                <a:gd name="T0" fmla="*/ 59 w 462"/>
                <a:gd name="T1" fmla="*/ 146 h 146"/>
                <a:gd name="T2" fmla="*/ 403 w 462"/>
                <a:gd name="T3" fmla="*/ 146 h 146"/>
                <a:gd name="T4" fmla="*/ 462 w 462"/>
                <a:gd name="T5" fmla="*/ 88 h 146"/>
                <a:gd name="T6" fmla="*/ 462 w 462"/>
                <a:gd name="T7" fmla="*/ 59 h 146"/>
                <a:gd name="T8" fmla="*/ 403 w 462"/>
                <a:gd name="T9" fmla="*/ 0 h 146"/>
                <a:gd name="T10" fmla="*/ 59 w 462"/>
                <a:gd name="T11" fmla="*/ 0 h 146"/>
                <a:gd name="T12" fmla="*/ 0 w 462"/>
                <a:gd name="T13" fmla="*/ 59 h 146"/>
                <a:gd name="T14" fmla="*/ 0 w 462"/>
                <a:gd name="T15" fmla="*/ 88 h 146"/>
                <a:gd name="T16" fmla="*/ 59 w 462"/>
                <a:gd name="T17" fmla="*/ 14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2" h="146">
                  <a:moveTo>
                    <a:pt x="59" y="146"/>
                  </a:moveTo>
                  <a:cubicBezTo>
                    <a:pt x="403" y="146"/>
                    <a:pt x="403" y="146"/>
                    <a:pt x="403" y="146"/>
                  </a:cubicBezTo>
                  <a:cubicBezTo>
                    <a:pt x="436" y="146"/>
                    <a:pt x="462" y="120"/>
                    <a:pt x="462" y="88"/>
                  </a:cubicBezTo>
                  <a:cubicBezTo>
                    <a:pt x="462" y="59"/>
                    <a:pt x="462" y="59"/>
                    <a:pt x="462" y="59"/>
                  </a:cubicBezTo>
                  <a:cubicBezTo>
                    <a:pt x="462" y="27"/>
                    <a:pt x="436" y="0"/>
                    <a:pt x="403" y="0"/>
                  </a:cubicBezTo>
                  <a:cubicBezTo>
                    <a:pt x="59" y="0"/>
                    <a:pt x="59" y="0"/>
                    <a:pt x="59" y="0"/>
                  </a:cubicBezTo>
                  <a:cubicBezTo>
                    <a:pt x="26" y="0"/>
                    <a:pt x="0" y="27"/>
                    <a:pt x="0" y="59"/>
                  </a:cubicBezTo>
                  <a:cubicBezTo>
                    <a:pt x="0" y="88"/>
                    <a:pt x="0" y="88"/>
                    <a:pt x="0" y="88"/>
                  </a:cubicBezTo>
                  <a:cubicBezTo>
                    <a:pt x="0" y="120"/>
                    <a:pt x="26" y="146"/>
                    <a:pt x="59" y="146"/>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îṡļiďê"/>
            <p:cNvSpPr/>
            <p:nvPr/>
          </p:nvSpPr>
          <p:spPr bwMode="auto">
            <a:xfrm>
              <a:off x="7294754" y="4936348"/>
              <a:ext cx="1595305" cy="813583"/>
            </a:xfrm>
            <a:custGeom>
              <a:avLst/>
              <a:gdLst>
                <a:gd name="T0" fmla="*/ 0 w 988"/>
                <a:gd name="T1" fmla="*/ 12 h 505"/>
                <a:gd name="T2" fmla="*/ 494 w 988"/>
                <a:gd name="T3" fmla="*/ 505 h 505"/>
                <a:gd name="T4" fmla="*/ 988 w 988"/>
                <a:gd name="T5" fmla="*/ 12 h 505"/>
                <a:gd name="T6" fmla="*/ 988 w 988"/>
                <a:gd name="T7" fmla="*/ 0 h 505"/>
                <a:gd name="T8" fmla="*/ 0 w 988"/>
                <a:gd name="T9" fmla="*/ 0 h 505"/>
                <a:gd name="T10" fmla="*/ 0 w 988"/>
                <a:gd name="T11" fmla="*/ 12 h 505"/>
              </a:gdLst>
              <a:ahLst/>
              <a:cxnLst>
                <a:cxn ang="0">
                  <a:pos x="T0" y="T1"/>
                </a:cxn>
                <a:cxn ang="0">
                  <a:pos x="T2" y="T3"/>
                </a:cxn>
                <a:cxn ang="0">
                  <a:pos x="T4" y="T5"/>
                </a:cxn>
                <a:cxn ang="0">
                  <a:pos x="T6" y="T7"/>
                </a:cxn>
                <a:cxn ang="0">
                  <a:pos x="T8" y="T9"/>
                </a:cxn>
                <a:cxn ang="0">
                  <a:pos x="T10" y="T11"/>
                </a:cxn>
              </a:cxnLst>
              <a:rect l="0" t="0" r="r" b="b"/>
              <a:pathLst>
                <a:path w="988" h="505">
                  <a:moveTo>
                    <a:pt x="0" y="12"/>
                  </a:moveTo>
                  <a:cubicBezTo>
                    <a:pt x="0" y="284"/>
                    <a:pt x="221" y="505"/>
                    <a:pt x="494" y="505"/>
                  </a:cubicBezTo>
                  <a:cubicBezTo>
                    <a:pt x="767" y="505"/>
                    <a:pt x="988" y="284"/>
                    <a:pt x="988" y="12"/>
                  </a:cubicBezTo>
                  <a:cubicBezTo>
                    <a:pt x="988" y="8"/>
                    <a:pt x="988" y="4"/>
                    <a:pt x="988" y="0"/>
                  </a:cubicBezTo>
                  <a:cubicBezTo>
                    <a:pt x="0" y="0"/>
                    <a:pt x="0" y="0"/>
                    <a:pt x="0" y="0"/>
                  </a:cubicBezTo>
                  <a:cubicBezTo>
                    <a:pt x="0" y="4"/>
                    <a:pt x="0" y="8"/>
                    <a:pt x="0" y="12"/>
                  </a:cubicBezTo>
                  <a:close/>
                </a:path>
              </a:pathLst>
            </a:custGeom>
            <a:solidFill>
              <a:srgbClr val="1092F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îṥ1îḋê"/>
            <p:cNvSpPr/>
            <p:nvPr/>
          </p:nvSpPr>
          <p:spPr bwMode="auto">
            <a:xfrm>
              <a:off x="7723734" y="4789562"/>
              <a:ext cx="265126" cy="262850"/>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ïṩlîdé"/>
            <p:cNvSpPr/>
            <p:nvPr/>
          </p:nvSpPr>
          <p:spPr bwMode="auto">
            <a:xfrm>
              <a:off x="8376876" y="4679188"/>
              <a:ext cx="316330" cy="315192"/>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iSľîdè"/>
            <p:cNvSpPr/>
            <p:nvPr/>
          </p:nvSpPr>
          <p:spPr bwMode="auto">
            <a:xfrm>
              <a:off x="7781766" y="4481197"/>
              <a:ext cx="158165" cy="158165"/>
            </a:xfrm>
            <a:prstGeom prst="ellipse">
              <a:avLst/>
            </a:prstGeom>
            <a:solidFill>
              <a:srgbClr val="1092F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ïṥ1íďe"/>
            <p:cNvSpPr/>
            <p:nvPr/>
          </p:nvSpPr>
          <p:spPr bwMode="auto">
            <a:xfrm>
              <a:off x="8032099" y="4265000"/>
              <a:ext cx="225300" cy="223024"/>
            </a:xfrm>
            <a:prstGeom prst="ellipse">
              <a:avLst/>
            </a:prstGeom>
            <a:solidFill>
              <a:srgbClr val="1092F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ís1îďé"/>
            <p:cNvSpPr/>
            <p:nvPr/>
          </p:nvSpPr>
          <p:spPr bwMode="auto">
            <a:xfrm>
              <a:off x="7972930" y="3809849"/>
              <a:ext cx="158165" cy="158165"/>
            </a:xfrm>
            <a:prstGeom prst="ellipse">
              <a:avLst/>
            </a:prstGeom>
            <a:solidFill>
              <a:srgbClr val="1092F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ï$1îďê"/>
            <p:cNvSpPr/>
            <p:nvPr/>
          </p:nvSpPr>
          <p:spPr bwMode="auto">
            <a:xfrm>
              <a:off x="7592878" y="5058101"/>
              <a:ext cx="223024" cy="224162"/>
            </a:xfrm>
            <a:prstGeom prst="ellipse">
              <a:avLst/>
            </a:pr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ïsliďe"/>
            <p:cNvSpPr/>
            <p:nvPr/>
          </p:nvSpPr>
          <p:spPr bwMode="auto">
            <a:xfrm>
              <a:off x="8111751" y="5532596"/>
              <a:ext cx="153614" cy="153614"/>
            </a:xfrm>
            <a:prstGeom prst="ellipse">
              <a:avLst/>
            </a:pr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íṧ1ïďe"/>
            <p:cNvSpPr/>
            <p:nvPr/>
          </p:nvSpPr>
          <p:spPr bwMode="auto">
            <a:xfrm>
              <a:off x="8382566" y="5066066"/>
              <a:ext cx="180923" cy="180923"/>
            </a:xfrm>
            <a:prstGeom prst="ellipse">
              <a:avLst/>
            </a:pr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6" presetClass="entr" presetSubtype="37"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arn(outVertical)">
                                      <p:cBhvr>
                                        <p:cTn id="10" dur="500"/>
                                        <p:tgtEl>
                                          <p:spTgt spid="19"/>
                                        </p:tgtEl>
                                      </p:cBhvr>
                                    </p:animEffect>
                                  </p:childTnLst>
                                </p:cTn>
                              </p:par>
                              <p:par>
                                <p:cTn id="11" presetID="10"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53" presetClass="entr" presetSubtype="16"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500" fill="hold"/>
                                        <p:tgtEl>
                                          <p:spTgt spid="9"/>
                                        </p:tgtEl>
                                        <p:attrNameLst>
                                          <p:attrName>ppt_w</p:attrName>
                                        </p:attrNameLst>
                                      </p:cBhvr>
                                      <p:tavLst>
                                        <p:tav tm="0">
                                          <p:val>
                                            <p:fltVal val="0"/>
                                          </p:val>
                                        </p:tav>
                                        <p:tav tm="100000">
                                          <p:val>
                                            <p:strVal val="#ppt_w"/>
                                          </p:val>
                                        </p:tav>
                                      </p:tavLst>
                                    </p:anim>
                                    <p:anim calcmode="lin" valueType="num">
                                      <p:cBhvr>
                                        <p:cTn id="20" dur="500" fill="hold"/>
                                        <p:tgtEl>
                                          <p:spTgt spid="9"/>
                                        </p:tgtEl>
                                        <p:attrNameLst>
                                          <p:attrName>ppt_h</p:attrName>
                                        </p:attrNameLst>
                                      </p:cBhvr>
                                      <p:tavLst>
                                        <p:tav tm="0">
                                          <p:val>
                                            <p:fltVal val="0"/>
                                          </p:val>
                                        </p:tav>
                                        <p:tav tm="100000">
                                          <p:val>
                                            <p:strVal val="#ppt_h"/>
                                          </p:val>
                                        </p:tav>
                                      </p:tavLst>
                                    </p:anim>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 Placeholder 3"/>
          <p:cNvSpPr txBox="1"/>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三、实验步骤</a:t>
            </a:r>
            <a:endPar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cxnSp>
        <p:nvCxnSpPr>
          <p:cNvPr id="19" name="直接连接符 18"/>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6" name="Text Placeholder 3"/>
          <p:cNvSpPr txBox="1"/>
          <p:nvPr/>
        </p:nvSpPr>
        <p:spPr>
          <a:xfrm>
            <a:off x="2303167" y="2369097"/>
            <a:ext cx="7864685" cy="3877945"/>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just" eaLnBrk="1" hangingPunct="1">
              <a:lnSpc>
                <a:spcPct val="150000"/>
              </a:lnSpc>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用</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10 mL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水洗涤，分去水层。酯层用</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10%</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碳酸钠（每次</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10 mL</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）溶液洗涤，用试纸检验酯层是否仍有酸性，分去水层。将酯层再用</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10 mL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水洗涤一次，分去水层。将酯层倒入干燥的小锥形瓶中，加少量无水硫酸镁干燥。将干燥后的乙酸异丁酯倒入干燥的蒸馏烧瓶中，加入沸石，安装好蒸馏装置，加热蒸馏。收集</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110</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113℃</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的馏分。测定产品的折光率并与标准物质的折光率对照。</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 name="组合 1"/>
          <p:cNvGrpSpPr/>
          <p:nvPr/>
        </p:nvGrpSpPr>
        <p:grpSpPr>
          <a:xfrm>
            <a:off x="1973580" y="2166620"/>
            <a:ext cx="8633460" cy="4282440"/>
            <a:chOff x="2468935" y="2176165"/>
            <a:chExt cx="8568952" cy="3744416"/>
          </a:xfrm>
        </p:grpSpPr>
        <p:sp>
          <p:nvSpPr>
            <p:cNvPr id="8" name="矩形: 圆角 7"/>
            <p:cNvSpPr/>
            <p:nvPr/>
          </p:nvSpPr>
          <p:spPr>
            <a:xfrm>
              <a:off x="2468935" y="2176165"/>
              <a:ext cx="8496944" cy="3672408"/>
            </a:xfrm>
            <a:prstGeom prst="roundRect">
              <a:avLst/>
            </a:prstGeom>
            <a:noFill/>
            <a:ln>
              <a:solidFill>
                <a:srgbClr val="1092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矩形: 圆角 8"/>
            <p:cNvSpPr/>
            <p:nvPr/>
          </p:nvSpPr>
          <p:spPr>
            <a:xfrm>
              <a:off x="2540943" y="2248173"/>
              <a:ext cx="8496944" cy="3672408"/>
            </a:xfrm>
            <a:prstGeom prst="roundRect">
              <a:avLst/>
            </a:prstGeom>
            <a:noFill/>
            <a:ln>
              <a:solidFill>
                <a:srgbClr val="1092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grpSp>
      <p:grpSp>
        <p:nvGrpSpPr>
          <p:cNvPr id="11" name="70378a10-d670-4bdf-9fdf-f06b7ed1793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0025460" y="4875247"/>
            <a:ext cx="1071466" cy="1703659"/>
            <a:chOff x="7213965" y="3028128"/>
            <a:chExt cx="1756883" cy="2793489"/>
          </a:xfrm>
        </p:grpSpPr>
        <p:sp>
          <p:nvSpPr>
            <p:cNvPr id="12" name="íşľîḍê"/>
            <p:cNvSpPr/>
            <p:nvPr/>
          </p:nvSpPr>
          <p:spPr bwMode="auto">
            <a:xfrm>
              <a:off x="7851176" y="3263668"/>
              <a:ext cx="481323" cy="45515"/>
            </a:xfrm>
            <a:prstGeom prst="rect">
              <a:avLst/>
            </a:prstGeom>
            <a:solidFill>
              <a:srgbClr val="C0C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3" name="îṥ1ïḓé"/>
            <p:cNvSpPr/>
            <p:nvPr/>
          </p:nvSpPr>
          <p:spPr bwMode="auto">
            <a:xfrm>
              <a:off x="7213965" y="3309183"/>
              <a:ext cx="1756883" cy="2512434"/>
            </a:xfrm>
            <a:custGeom>
              <a:avLst/>
              <a:gdLst>
                <a:gd name="T0" fmla="*/ 693 w 1088"/>
                <a:gd name="T1" fmla="*/ 492 h 1558"/>
                <a:gd name="T2" fmla="*/ 693 w 1088"/>
                <a:gd name="T3" fmla="*/ 0 h 1558"/>
                <a:gd name="T4" fmla="*/ 395 w 1088"/>
                <a:gd name="T5" fmla="*/ 0 h 1558"/>
                <a:gd name="T6" fmla="*/ 395 w 1088"/>
                <a:gd name="T7" fmla="*/ 492 h 1558"/>
                <a:gd name="T8" fmla="*/ 0 w 1088"/>
                <a:gd name="T9" fmla="*/ 1015 h 1558"/>
                <a:gd name="T10" fmla="*/ 544 w 1088"/>
                <a:gd name="T11" fmla="*/ 1558 h 1558"/>
                <a:gd name="T12" fmla="*/ 1088 w 1088"/>
                <a:gd name="T13" fmla="*/ 1015 h 1558"/>
                <a:gd name="T14" fmla="*/ 693 w 1088"/>
                <a:gd name="T15" fmla="*/ 492 h 1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8" h="1558">
                  <a:moveTo>
                    <a:pt x="693" y="492"/>
                  </a:moveTo>
                  <a:cubicBezTo>
                    <a:pt x="693" y="0"/>
                    <a:pt x="693" y="0"/>
                    <a:pt x="693" y="0"/>
                  </a:cubicBezTo>
                  <a:cubicBezTo>
                    <a:pt x="395" y="0"/>
                    <a:pt x="395" y="0"/>
                    <a:pt x="395" y="0"/>
                  </a:cubicBezTo>
                  <a:cubicBezTo>
                    <a:pt x="395" y="492"/>
                    <a:pt x="395" y="492"/>
                    <a:pt x="395" y="492"/>
                  </a:cubicBezTo>
                  <a:cubicBezTo>
                    <a:pt x="167" y="557"/>
                    <a:pt x="0" y="766"/>
                    <a:pt x="0" y="1015"/>
                  </a:cubicBezTo>
                  <a:cubicBezTo>
                    <a:pt x="0" y="1315"/>
                    <a:pt x="244" y="1558"/>
                    <a:pt x="544" y="1558"/>
                  </a:cubicBezTo>
                  <a:cubicBezTo>
                    <a:pt x="844" y="1558"/>
                    <a:pt x="1088" y="1315"/>
                    <a:pt x="1088" y="1015"/>
                  </a:cubicBezTo>
                  <a:cubicBezTo>
                    <a:pt x="1088" y="766"/>
                    <a:pt x="921" y="557"/>
                    <a:pt x="693" y="4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ísľidê"/>
            <p:cNvSpPr/>
            <p:nvPr/>
          </p:nvSpPr>
          <p:spPr bwMode="auto">
            <a:xfrm>
              <a:off x="7719182" y="3028128"/>
              <a:ext cx="746448" cy="235541"/>
            </a:xfrm>
            <a:custGeom>
              <a:avLst/>
              <a:gdLst>
                <a:gd name="T0" fmla="*/ 59 w 462"/>
                <a:gd name="T1" fmla="*/ 146 h 146"/>
                <a:gd name="T2" fmla="*/ 403 w 462"/>
                <a:gd name="T3" fmla="*/ 146 h 146"/>
                <a:gd name="T4" fmla="*/ 462 w 462"/>
                <a:gd name="T5" fmla="*/ 88 h 146"/>
                <a:gd name="T6" fmla="*/ 462 w 462"/>
                <a:gd name="T7" fmla="*/ 59 h 146"/>
                <a:gd name="T8" fmla="*/ 403 w 462"/>
                <a:gd name="T9" fmla="*/ 0 h 146"/>
                <a:gd name="T10" fmla="*/ 59 w 462"/>
                <a:gd name="T11" fmla="*/ 0 h 146"/>
                <a:gd name="T12" fmla="*/ 0 w 462"/>
                <a:gd name="T13" fmla="*/ 59 h 146"/>
                <a:gd name="T14" fmla="*/ 0 w 462"/>
                <a:gd name="T15" fmla="*/ 88 h 146"/>
                <a:gd name="T16" fmla="*/ 59 w 462"/>
                <a:gd name="T17" fmla="*/ 14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2" h="146">
                  <a:moveTo>
                    <a:pt x="59" y="146"/>
                  </a:moveTo>
                  <a:cubicBezTo>
                    <a:pt x="403" y="146"/>
                    <a:pt x="403" y="146"/>
                    <a:pt x="403" y="146"/>
                  </a:cubicBezTo>
                  <a:cubicBezTo>
                    <a:pt x="436" y="146"/>
                    <a:pt x="462" y="120"/>
                    <a:pt x="462" y="88"/>
                  </a:cubicBezTo>
                  <a:cubicBezTo>
                    <a:pt x="462" y="59"/>
                    <a:pt x="462" y="59"/>
                    <a:pt x="462" y="59"/>
                  </a:cubicBezTo>
                  <a:cubicBezTo>
                    <a:pt x="462" y="27"/>
                    <a:pt x="436" y="0"/>
                    <a:pt x="403" y="0"/>
                  </a:cubicBezTo>
                  <a:cubicBezTo>
                    <a:pt x="59" y="0"/>
                    <a:pt x="59" y="0"/>
                    <a:pt x="59" y="0"/>
                  </a:cubicBezTo>
                  <a:cubicBezTo>
                    <a:pt x="26" y="0"/>
                    <a:pt x="0" y="27"/>
                    <a:pt x="0" y="59"/>
                  </a:cubicBezTo>
                  <a:cubicBezTo>
                    <a:pt x="0" y="88"/>
                    <a:pt x="0" y="88"/>
                    <a:pt x="0" y="88"/>
                  </a:cubicBezTo>
                  <a:cubicBezTo>
                    <a:pt x="0" y="120"/>
                    <a:pt x="26" y="146"/>
                    <a:pt x="59" y="146"/>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îṡļiďê"/>
            <p:cNvSpPr/>
            <p:nvPr/>
          </p:nvSpPr>
          <p:spPr bwMode="auto">
            <a:xfrm>
              <a:off x="7294754" y="4936348"/>
              <a:ext cx="1595305" cy="813583"/>
            </a:xfrm>
            <a:custGeom>
              <a:avLst/>
              <a:gdLst>
                <a:gd name="T0" fmla="*/ 0 w 988"/>
                <a:gd name="T1" fmla="*/ 12 h 505"/>
                <a:gd name="T2" fmla="*/ 494 w 988"/>
                <a:gd name="T3" fmla="*/ 505 h 505"/>
                <a:gd name="T4" fmla="*/ 988 w 988"/>
                <a:gd name="T5" fmla="*/ 12 h 505"/>
                <a:gd name="T6" fmla="*/ 988 w 988"/>
                <a:gd name="T7" fmla="*/ 0 h 505"/>
                <a:gd name="T8" fmla="*/ 0 w 988"/>
                <a:gd name="T9" fmla="*/ 0 h 505"/>
                <a:gd name="T10" fmla="*/ 0 w 988"/>
                <a:gd name="T11" fmla="*/ 12 h 505"/>
              </a:gdLst>
              <a:ahLst/>
              <a:cxnLst>
                <a:cxn ang="0">
                  <a:pos x="T0" y="T1"/>
                </a:cxn>
                <a:cxn ang="0">
                  <a:pos x="T2" y="T3"/>
                </a:cxn>
                <a:cxn ang="0">
                  <a:pos x="T4" y="T5"/>
                </a:cxn>
                <a:cxn ang="0">
                  <a:pos x="T6" y="T7"/>
                </a:cxn>
                <a:cxn ang="0">
                  <a:pos x="T8" y="T9"/>
                </a:cxn>
                <a:cxn ang="0">
                  <a:pos x="T10" y="T11"/>
                </a:cxn>
              </a:cxnLst>
              <a:rect l="0" t="0" r="r" b="b"/>
              <a:pathLst>
                <a:path w="988" h="505">
                  <a:moveTo>
                    <a:pt x="0" y="12"/>
                  </a:moveTo>
                  <a:cubicBezTo>
                    <a:pt x="0" y="284"/>
                    <a:pt x="221" y="505"/>
                    <a:pt x="494" y="505"/>
                  </a:cubicBezTo>
                  <a:cubicBezTo>
                    <a:pt x="767" y="505"/>
                    <a:pt x="988" y="284"/>
                    <a:pt x="988" y="12"/>
                  </a:cubicBezTo>
                  <a:cubicBezTo>
                    <a:pt x="988" y="8"/>
                    <a:pt x="988" y="4"/>
                    <a:pt x="988" y="0"/>
                  </a:cubicBezTo>
                  <a:cubicBezTo>
                    <a:pt x="0" y="0"/>
                    <a:pt x="0" y="0"/>
                    <a:pt x="0" y="0"/>
                  </a:cubicBezTo>
                  <a:cubicBezTo>
                    <a:pt x="0" y="4"/>
                    <a:pt x="0" y="8"/>
                    <a:pt x="0" y="12"/>
                  </a:cubicBezTo>
                  <a:close/>
                </a:path>
              </a:pathLst>
            </a:custGeom>
            <a:solidFill>
              <a:srgbClr val="1092F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îṥ1îḋê"/>
            <p:cNvSpPr/>
            <p:nvPr/>
          </p:nvSpPr>
          <p:spPr bwMode="auto">
            <a:xfrm>
              <a:off x="7723734" y="4789562"/>
              <a:ext cx="265126" cy="262850"/>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ïṩlîdé"/>
            <p:cNvSpPr/>
            <p:nvPr/>
          </p:nvSpPr>
          <p:spPr bwMode="auto">
            <a:xfrm>
              <a:off x="8376876" y="4679188"/>
              <a:ext cx="316330" cy="315192"/>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iSľîdè"/>
            <p:cNvSpPr/>
            <p:nvPr/>
          </p:nvSpPr>
          <p:spPr bwMode="auto">
            <a:xfrm>
              <a:off x="7781766" y="4481197"/>
              <a:ext cx="158165" cy="158165"/>
            </a:xfrm>
            <a:prstGeom prst="ellipse">
              <a:avLst/>
            </a:prstGeom>
            <a:solidFill>
              <a:srgbClr val="1092F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ïṥ1íďe"/>
            <p:cNvSpPr/>
            <p:nvPr/>
          </p:nvSpPr>
          <p:spPr bwMode="auto">
            <a:xfrm>
              <a:off x="8032099" y="4265000"/>
              <a:ext cx="225300" cy="223024"/>
            </a:xfrm>
            <a:prstGeom prst="ellipse">
              <a:avLst/>
            </a:prstGeom>
            <a:solidFill>
              <a:srgbClr val="1092F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ís1îďé"/>
            <p:cNvSpPr/>
            <p:nvPr/>
          </p:nvSpPr>
          <p:spPr bwMode="auto">
            <a:xfrm>
              <a:off x="7972930" y="3809849"/>
              <a:ext cx="158165" cy="158165"/>
            </a:xfrm>
            <a:prstGeom prst="ellipse">
              <a:avLst/>
            </a:prstGeom>
            <a:solidFill>
              <a:srgbClr val="1092F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ï$1îďê"/>
            <p:cNvSpPr/>
            <p:nvPr/>
          </p:nvSpPr>
          <p:spPr bwMode="auto">
            <a:xfrm>
              <a:off x="7592878" y="5058101"/>
              <a:ext cx="223024" cy="224162"/>
            </a:xfrm>
            <a:prstGeom prst="ellipse">
              <a:avLst/>
            </a:pr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ïsliďe"/>
            <p:cNvSpPr/>
            <p:nvPr/>
          </p:nvSpPr>
          <p:spPr bwMode="auto">
            <a:xfrm>
              <a:off x="8111751" y="5532596"/>
              <a:ext cx="153614" cy="153614"/>
            </a:xfrm>
            <a:prstGeom prst="ellipse">
              <a:avLst/>
            </a:pr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íṧ1ïďe"/>
            <p:cNvSpPr/>
            <p:nvPr/>
          </p:nvSpPr>
          <p:spPr bwMode="auto">
            <a:xfrm>
              <a:off x="8382566" y="5066066"/>
              <a:ext cx="180923" cy="180923"/>
            </a:xfrm>
            <a:prstGeom prst="ellipse">
              <a:avLst/>
            </a:pr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53" presetClass="entr" presetSubtype="16"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fltVal val="0"/>
                                          </p:val>
                                        </p:tav>
                                        <p:tav tm="100000">
                                          <p:val>
                                            <p:strVal val="#ppt_w"/>
                                          </p:val>
                                        </p:tav>
                                      </p:tavLst>
                                    </p:anim>
                                    <p:anim calcmode="lin" valueType="num">
                                      <p:cBhvr>
                                        <p:cTn id="14" dur="500" fill="hold"/>
                                        <p:tgtEl>
                                          <p:spTgt spid="11"/>
                                        </p:tgtEl>
                                        <p:attrNameLst>
                                          <p:attrName>ppt_h</p:attrName>
                                        </p:attrNameLst>
                                      </p:cBhvr>
                                      <p:tavLst>
                                        <p:tav tm="0">
                                          <p:val>
                                            <p:fltVal val="0"/>
                                          </p:val>
                                        </p:tav>
                                        <p:tav tm="100000">
                                          <p:val>
                                            <p:strVal val="#ppt_h"/>
                                          </p:val>
                                        </p:tav>
                                      </p:tavLst>
                                    </p:anim>
                                    <p:animEffect transition="in" filter="fade">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 Placeholder 3"/>
          <p:cNvSpPr txBox="1"/>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四、注意事项</a:t>
            </a:r>
            <a:endPar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cxnSp>
        <p:nvCxnSpPr>
          <p:cNvPr id="19" name="直接连接符 18"/>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grpSp>
        <p:nvGrpSpPr>
          <p:cNvPr id="113" name="组合 112"/>
          <p:cNvGrpSpPr/>
          <p:nvPr/>
        </p:nvGrpSpPr>
        <p:grpSpPr>
          <a:xfrm>
            <a:off x="1394241" y="1670423"/>
            <a:ext cx="1050810" cy="930989"/>
            <a:chOff x="2502793" y="4371105"/>
            <a:chExt cx="1520712" cy="1347797"/>
          </a:xfrm>
        </p:grpSpPr>
        <p:sp>
          <p:nvSpPr>
            <p:cNvPr id="121" name="Freeform 5"/>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lstStyle/>
            <a:p>
              <a:endParaRPr lang="zh-CN" altLang="en-US" sz="1015">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6" name="文本框 26"/>
            <p:cNvSpPr txBox="1"/>
            <p:nvPr/>
          </p:nvSpPr>
          <p:spPr>
            <a:xfrm>
              <a:off x="2752106" y="4577155"/>
              <a:ext cx="1031438" cy="935696"/>
            </a:xfrm>
            <a:prstGeom prst="rect">
              <a:avLst/>
            </a:prstGeom>
            <a:noFill/>
          </p:spPr>
          <p:txBody>
            <a:bodyPr wrap="square" rtlCol="0">
              <a:spAutoFit/>
            </a:bodyPr>
            <a:lstStyle/>
            <a:p>
              <a:pPr algn="ctr"/>
              <a:r>
                <a:rPr lang="en-US" altLang="zh-CN"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01</a:t>
              </a:r>
              <a:endParaRPr lang="zh-CN" altLang="en-US"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58" name="组合 157"/>
          <p:cNvGrpSpPr/>
          <p:nvPr/>
        </p:nvGrpSpPr>
        <p:grpSpPr>
          <a:xfrm>
            <a:off x="2253566" y="2563634"/>
            <a:ext cx="1685130" cy="505957"/>
            <a:chOff x="5246304" y="4593021"/>
            <a:chExt cx="2438687" cy="732476"/>
          </a:xfrm>
        </p:grpSpPr>
        <p:sp>
          <p:nvSpPr>
            <p:cNvPr id="159" name="椭圆 158"/>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0" name="任意多边形 304"/>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00" name="文本框 113"/>
          <p:cNvSpPr txBox="1"/>
          <p:nvPr/>
        </p:nvSpPr>
        <p:spPr>
          <a:xfrm>
            <a:off x="2733725" y="2090978"/>
            <a:ext cx="8915350" cy="830997"/>
          </a:xfrm>
          <a:prstGeom prst="rect">
            <a:avLst/>
          </a:prstGeom>
          <a:noFill/>
        </p:spPr>
        <p:txBody>
          <a:bodyPr wrap="square" rtlCol="0">
            <a:spAutoFit/>
          </a:bodyPr>
          <a:lstStyle/>
          <a:p>
            <a:pPr algn="just"/>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浓硫酸必须在冷却条件下缓慢加到异丁醇和冰醋酸的混合物中，边加边摇匀，否则加热时会有部分有机物炭化，反应液变成深色。</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35" name="组合 34"/>
          <p:cNvGrpSpPr/>
          <p:nvPr/>
        </p:nvGrpSpPr>
        <p:grpSpPr>
          <a:xfrm>
            <a:off x="1394241" y="4995970"/>
            <a:ext cx="1050810" cy="930989"/>
            <a:chOff x="2502793" y="4371105"/>
            <a:chExt cx="1520712" cy="1347797"/>
          </a:xfrm>
        </p:grpSpPr>
        <p:sp>
          <p:nvSpPr>
            <p:cNvPr id="36" name="Freeform 5"/>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969696"/>
            </a:solidFill>
            <a:ln w="25400">
              <a:noFill/>
            </a:ln>
            <a:effectLst/>
          </p:spPr>
          <p:txBody>
            <a:bodyPr vert="horz" wrap="square" lIns="68580" tIns="34290" rIns="68580" bIns="34290" numCol="1" anchor="t" anchorCtr="0" compatLnSpc="1"/>
            <a:lstStyle/>
            <a:p>
              <a:endParaRPr lang="zh-CN" altLang="en-US" sz="1015">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7" name="文本框 26"/>
            <p:cNvSpPr txBox="1"/>
            <p:nvPr/>
          </p:nvSpPr>
          <p:spPr>
            <a:xfrm>
              <a:off x="2752106" y="4577155"/>
              <a:ext cx="1031438" cy="935696"/>
            </a:xfrm>
            <a:prstGeom prst="rect">
              <a:avLst/>
            </a:prstGeom>
            <a:noFill/>
          </p:spPr>
          <p:txBody>
            <a:bodyPr wrap="square" rtlCol="0">
              <a:spAutoFit/>
            </a:bodyPr>
            <a:lstStyle/>
            <a:p>
              <a:pPr algn="ctr"/>
              <a:r>
                <a:rPr lang="en-US" altLang="zh-CN"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02</a:t>
              </a:r>
              <a:endParaRPr lang="zh-CN" altLang="en-US"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38" name="组合 37"/>
          <p:cNvGrpSpPr/>
          <p:nvPr/>
        </p:nvGrpSpPr>
        <p:grpSpPr>
          <a:xfrm>
            <a:off x="2217371" y="6208586"/>
            <a:ext cx="1685130" cy="505957"/>
            <a:chOff x="5246304" y="4593021"/>
            <a:chExt cx="2438687" cy="732476"/>
          </a:xfrm>
        </p:grpSpPr>
        <p:sp>
          <p:nvSpPr>
            <p:cNvPr id="39" name="椭圆 38"/>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0" name="任意多边形 304"/>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41" name="文本框 113"/>
          <p:cNvSpPr txBox="1"/>
          <p:nvPr/>
        </p:nvSpPr>
        <p:spPr>
          <a:xfrm>
            <a:off x="2733725" y="3222798"/>
            <a:ext cx="8991550" cy="3415030"/>
          </a:xfrm>
          <a:prstGeom prst="rect">
            <a:avLst/>
          </a:prstGeom>
          <a:noFill/>
        </p:spPr>
        <p:txBody>
          <a:bodyPr wrap="square" rtlCol="0">
            <a:spAutoFit/>
          </a:bodyPr>
          <a:lstStyle/>
          <a:p>
            <a:pPr algn="just">
              <a:spcBef>
                <a:spcPct val="20000"/>
              </a:spcBef>
              <a:buClr>
                <a:srgbClr val="0BD0D9"/>
              </a:buClr>
              <a:buSzPct val="95000"/>
              <a:buFont typeface="Wingdings 2" panose="05020102010507070707" pitchFamily="18" charset="2"/>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分水器的使用：是为了除去酯化反应中生成的水，在回流的时候，水、醇、酯的二元及三元恒沸物蒸气经冷凝形成水相和有机相，利用他们不互溶的性质，以及水的相对密度大于有机物（所以有机物在上层，水在下层），以此将水留在分水器中；为了使上层的有机物及时回到反应瓶中，反应前，先在分水器中加入一定高度的水，在水面处作标记，标记距分水器支管</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2 cm</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；为了随时观察反应进行的程度，同时避免水进入反应瓶，当水面上升到一定高度，就从分水器下边塞子处放出一些水，但仍保持水面在标记处。</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6" presetClass="entr" presetSubtype="37"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arn(outVertical)">
                                      <p:cBhvr>
                                        <p:cTn id="10" dur="500"/>
                                        <p:tgtEl>
                                          <p:spTgt spid="19"/>
                                        </p:tgtEl>
                                      </p:cBhvr>
                                    </p:animEffect>
                                  </p:childTnLst>
                                </p:cTn>
                              </p:par>
                              <p:par>
                                <p:cTn id="11" presetID="53" presetClass="entr" presetSubtype="16" fill="hold" nodeType="withEffect">
                                  <p:stCondLst>
                                    <p:cond delay="0"/>
                                  </p:stCondLst>
                                  <p:childTnLst>
                                    <p:set>
                                      <p:cBhvr>
                                        <p:cTn id="12" dur="1" fill="hold">
                                          <p:stCondLst>
                                            <p:cond delay="0"/>
                                          </p:stCondLst>
                                        </p:cTn>
                                        <p:tgtEl>
                                          <p:spTgt spid="113"/>
                                        </p:tgtEl>
                                        <p:attrNameLst>
                                          <p:attrName>style.visibility</p:attrName>
                                        </p:attrNameLst>
                                      </p:cBhvr>
                                      <p:to>
                                        <p:strVal val="visible"/>
                                      </p:to>
                                    </p:set>
                                    <p:anim calcmode="lin" valueType="num">
                                      <p:cBhvr>
                                        <p:cTn id="13" dur="500" fill="hold"/>
                                        <p:tgtEl>
                                          <p:spTgt spid="113"/>
                                        </p:tgtEl>
                                        <p:attrNameLst>
                                          <p:attrName>ppt_w</p:attrName>
                                        </p:attrNameLst>
                                      </p:cBhvr>
                                      <p:tavLst>
                                        <p:tav tm="0">
                                          <p:val>
                                            <p:fltVal val="0"/>
                                          </p:val>
                                        </p:tav>
                                        <p:tav tm="100000">
                                          <p:val>
                                            <p:strVal val="#ppt_w"/>
                                          </p:val>
                                        </p:tav>
                                      </p:tavLst>
                                    </p:anim>
                                    <p:anim calcmode="lin" valueType="num">
                                      <p:cBhvr>
                                        <p:cTn id="14" dur="500" fill="hold"/>
                                        <p:tgtEl>
                                          <p:spTgt spid="113"/>
                                        </p:tgtEl>
                                        <p:attrNameLst>
                                          <p:attrName>ppt_h</p:attrName>
                                        </p:attrNameLst>
                                      </p:cBhvr>
                                      <p:tavLst>
                                        <p:tav tm="0">
                                          <p:val>
                                            <p:fltVal val="0"/>
                                          </p:val>
                                        </p:tav>
                                        <p:tav tm="100000">
                                          <p:val>
                                            <p:strVal val="#ppt_h"/>
                                          </p:val>
                                        </p:tav>
                                      </p:tavLst>
                                    </p:anim>
                                    <p:animEffect transition="in" filter="fade">
                                      <p:cBhvr>
                                        <p:cTn id="15" dur="500"/>
                                        <p:tgtEl>
                                          <p:spTgt spid="113"/>
                                        </p:tgtEl>
                                      </p:cBhvr>
                                    </p:animEffect>
                                  </p:childTnLst>
                                </p:cTn>
                              </p:par>
                              <p:par>
                                <p:cTn id="16" presetID="22" presetClass="entr" presetSubtype="8" fill="hold" nodeType="withEffect">
                                  <p:stCondLst>
                                    <p:cond delay="0"/>
                                  </p:stCondLst>
                                  <p:childTnLst>
                                    <p:set>
                                      <p:cBhvr>
                                        <p:cTn id="17" dur="1" fill="hold">
                                          <p:stCondLst>
                                            <p:cond delay="0"/>
                                          </p:stCondLst>
                                        </p:cTn>
                                        <p:tgtEl>
                                          <p:spTgt spid="158"/>
                                        </p:tgtEl>
                                        <p:attrNameLst>
                                          <p:attrName>style.visibility</p:attrName>
                                        </p:attrNameLst>
                                      </p:cBhvr>
                                      <p:to>
                                        <p:strVal val="visible"/>
                                      </p:to>
                                    </p:set>
                                    <p:animEffect transition="in" filter="wipe(left)">
                                      <p:cBhvr>
                                        <p:cTn id="18" dur="500"/>
                                        <p:tgtEl>
                                          <p:spTgt spid="158"/>
                                        </p:tgtEl>
                                      </p:cBhvr>
                                    </p:animEffect>
                                  </p:childTnLst>
                                </p:cTn>
                              </p:par>
                              <p:par>
                                <p:cTn id="19" presetID="22" presetClass="entr" presetSubtype="1" fill="hold" grpId="0" nodeType="withEffect">
                                  <p:stCondLst>
                                    <p:cond delay="0"/>
                                  </p:stCondLst>
                                  <p:childTnLst>
                                    <p:set>
                                      <p:cBhvr>
                                        <p:cTn id="20" dur="1" fill="hold">
                                          <p:stCondLst>
                                            <p:cond delay="0"/>
                                          </p:stCondLst>
                                        </p:cTn>
                                        <p:tgtEl>
                                          <p:spTgt spid="200"/>
                                        </p:tgtEl>
                                        <p:attrNameLst>
                                          <p:attrName>style.visibility</p:attrName>
                                        </p:attrNameLst>
                                      </p:cBhvr>
                                      <p:to>
                                        <p:strVal val="visible"/>
                                      </p:to>
                                    </p:set>
                                    <p:animEffect transition="in" filter="wipe(up)">
                                      <p:cBhvr>
                                        <p:cTn id="21" dur="500"/>
                                        <p:tgtEl>
                                          <p:spTgt spid="200"/>
                                        </p:tgtEl>
                                      </p:cBhvr>
                                    </p:animEffect>
                                  </p:childTnLst>
                                </p:cTn>
                              </p:par>
                              <p:par>
                                <p:cTn id="22" presetID="53" presetClass="entr" presetSubtype="16" fill="hold" nodeType="withEffect">
                                  <p:stCondLst>
                                    <p:cond delay="0"/>
                                  </p:stCondLst>
                                  <p:childTnLst>
                                    <p:set>
                                      <p:cBhvr>
                                        <p:cTn id="23" dur="1" fill="hold">
                                          <p:stCondLst>
                                            <p:cond delay="0"/>
                                          </p:stCondLst>
                                        </p:cTn>
                                        <p:tgtEl>
                                          <p:spTgt spid="35"/>
                                        </p:tgtEl>
                                        <p:attrNameLst>
                                          <p:attrName>style.visibility</p:attrName>
                                        </p:attrNameLst>
                                      </p:cBhvr>
                                      <p:to>
                                        <p:strVal val="visible"/>
                                      </p:to>
                                    </p:set>
                                    <p:anim calcmode="lin" valueType="num">
                                      <p:cBhvr>
                                        <p:cTn id="24" dur="500" fill="hold"/>
                                        <p:tgtEl>
                                          <p:spTgt spid="35"/>
                                        </p:tgtEl>
                                        <p:attrNameLst>
                                          <p:attrName>ppt_w</p:attrName>
                                        </p:attrNameLst>
                                      </p:cBhvr>
                                      <p:tavLst>
                                        <p:tav tm="0">
                                          <p:val>
                                            <p:fltVal val="0"/>
                                          </p:val>
                                        </p:tav>
                                        <p:tav tm="100000">
                                          <p:val>
                                            <p:strVal val="#ppt_w"/>
                                          </p:val>
                                        </p:tav>
                                      </p:tavLst>
                                    </p:anim>
                                    <p:anim calcmode="lin" valueType="num">
                                      <p:cBhvr>
                                        <p:cTn id="25" dur="500" fill="hold"/>
                                        <p:tgtEl>
                                          <p:spTgt spid="35"/>
                                        </p:tgtEl>
                                        <p:attrNameLst>
                                          <p:attrName>ppt_h</p:attrName>
                                        </p:attrNameLst>
                                      </p:cBhvr>
                                      <p:tavLst>
                                        <p:tav tm="0">
                                          <p:val>
                                            <p:fltVal val="0"/>
                                          </p:val>
                                        </p:tav>
                                        <p:tav tm="100000">
                                          <p:val>
                                            <p:strVal val="#ppt_h"/>
                                          </p:val>
                                        </p:tav>
                                      </p:tavLst>
                                    </p:anim>
                                    <p:animEffect transition="in" filter="fade">
                                      <p:cBhvr>
                                        <p:cTn id="26" dur="500"/>
                                        <p:tgtEl>
                                          <p:spTgt spid="35"/>
                                        </p:tgtEl>
                                      </p:cBhvr>
                                    </p:animEffect>
                                  </p:childTnLst>
                                </p:cTn>
                              </p:par>
                              <p:par>
                                <p:cTn id="27" presetID="22" presetClass="entr" presetSubtype="8" fill="hold" nodeType="with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wipe(left)">
                                      <p:cBhvr>
                                        <p:cTn id="29" dur="500"/>
                                        <p:tgtEl>
                                          <p:spTgt spid="38"/>
                                        </p:tgtEl>
                                      </p:cBhvr>
                                    </p:animEffect>
                                  </p:childTnLst>
                                </p:cTn>
                              </p:par>
                              <p:par>
                                <p:cTn id="30" presetID="22" presetClass="entr" presetSubtype="1" fill="hold" grpId="0"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wipe(up)">
                                      <p:cBhvr>
                                        <p:cTn id="3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200" grpId="0"/>
      <p:bldP spid="4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组合 112"/>
          <p:cNvGrpSpPr/>
          <p:nvPr/>
        </p:nvGrpSpPr>
        <p:grpSpPr>
          <a:xfrm>
            <a:off x="1322233" y="1888133"/>
            <a:ext cx="1050810" cy="930989"/>
            <a:chOff x="2502793" y="4371105"/>
            <a:chExt cx="1520712" cy="1347797"/>
          </a:xfrm>
        </p:grpSpPr>
        <p:sp>
          <p:nvSpPr>
            <p:cNvPr id="121" name="Freeform 5"/>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lstStyle/>
            <a:p>
              <a:endParaRPr lang="zh-CN" altLang="en-US" sz="1015">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6" name="文本框 26"/>
            <p:cNvSpPr txBox="1"/>
            <p:nvPr/>
          </p:nvSpPr>
          <p:spPr>
            <a:xfrm>
              <a:off x="2752106" y="4577155"/>
              <a:ext cx="1031438" cy="935696"/>
            </a:xfrm>
            <a:prstGeom prst="rect">
              <a:avLst/>
            </a:prstGeom>
            <a:noFill/>
          </p:spPr>
          <p:txBody>
            <a:bodyPr wrap="square" rtlCol="0">
              <a:spAutoFit/>
            </a:bodyPr>
            <a:lstStyle/>
            <a:p>
              <a:pPr algn="ctr"/>
              <a:r>
                <a:rPr lang="en-US" altLang="zh-CN"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03</a:t>
              </a:r>
              <a:endParaRPr lang="zh-CN" altLang="en-US"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58" name="组合 157"/>
          <p:cNvGrpSpPr/>
          <p:nvPr/>
        </p:nvGrpSpPr>
        <p:grpSpPr>
          <a:xfrm>
            <a:off x="2181558" y="2781344"/>
            <a:ext cx="1685130" cy="505957"/>
            <a:chOff x="5246304" y="4593021"/>
            <a:chExt cx="2438687" cy="732476"/>
          </a:xfrm>
        </p:grpSpPr>
        <p:sp>
          <p:nvSpPr>
            <p:cNvPr id="159" name="椭圆 158"/>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0" name="任意多边形 304"/>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00" name="文本框 113"/>
          <p:cNvSpPr txBox="1"/>
          <p:nvPr/>
        </p:nvSpPr>
        <p:spPr>
          <a:xfrm>
            <a:off x="2756967" y="2596720"/>
            <a:ext cx="6580464" cy="460375"/>
          </a:xfrm>
          <a:prstGeom prst="rect">
            <a:avLst/>
          </a:prstGeom>
          <a:noFill/>
        </p:spPr>
        <p:txBody>
          <a:bodyPr wrap="square" rtlCol="0">
            <a:spAutoFit/>
          </a:bodyPr>
          <a:lstStyle/>
          <a:p>
            <a:pPr algn="just"/>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缓慢加热，使回流液呈滴状。</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35" name="组合 34"/>
          <p:cNvGrpSpPr/>
          <p:nvPr/>
        </p:nvGrpSpPr>
        <p:grpSpPr>
          <a:xfrm>
            <a:off x="1322233" y="4513888"/>
            <a:ext cx="1050810" cy="930989"/>
            <a:chOff x="2502793" y="4371105"/>
            <a:chExt cx="1520712" cy="1347797"/>
          </a:xfrm>
        </p:grpSpPr>
        <p:sp>
          <p:nvSpPr>
            <p:cNvPr id="36" name="Freeform 5"/>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969696"/>
            </a:solidFill>
            <a:ln w="25400">
              <a:noFill/>
            </a:ln>
            <a:effectLst/>
          </p:spPr>
          <p:txBody>
            <a:bodyPr vert="horz" wrap="square" lIns="68580" tIns="34290" rIns="68580" bIns="34290" numCol="1" anchor="t" anchorCtr="0" compatLnSpc="1"/>
            <a:lstStyle/>
            <a:p>
              <a:endParaRPr lang="zh-CN" altLang="en-US" sz="1015">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7" name="文本框 26"/>
            <p:cNvSpPr txBox="1"/>
            <p:nvPr/>
          </p:nvSpPr>
          <p:spPr>
            <a:xfrm>
              <a:off x="2752106" y="4577155"/>
              <a:ext cx="1031438" cy="935696"/>
            </a:xfrm>
            <a:prstGeom prst="rect">
              <a:avLst/>
            </a:prstGeom>
            <a:noFill/>
          </p:spPr>
          <p:txBody>
            <a:bodyPr wrap="square" rtlCol="0">
              <a:spAutoFit/>
            </a:bodyPr>
            <a:lstStyle/>
            <a:p>
              <a:pPr algn="ctr"/>
              <a:r>
                <a:rPr lang="en-US" altLang="zh-CN"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04</a:t>
              </a:r>
              <a:endParaRPr lang="zh-CN" altLang="en-US" sz="3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38" name="组合 37"/>
          <p:cNvGrpSpPr/>
          <p:nvPr/>
        </p:nvGrpSpPr>
        <p:grpSpPr>
          <a:xfrm>
            <a:off x="2181558" y="5407099"/>
            <a:ext cx="1685130" cy="505957"/>
            <a:chOff x="5246304" y="4593021"/>
            <a:chExt cx="2438687" cy="732476"/>
          </a:xfrm>
        </p:grpSpPr>
        <p:sp>
          <p:nvSpPr>
            <p:cNvPr id="39" name="椭圆 38"/>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0" name="任意多边形 304"/>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41" name="文本框 113"/>
          <p:cNvSpPr txBox="1"/>
          <p:nvPr/>
        </p:nvSpPr>
        <p:spPr>
          <a:xfrm>
            <a:off x="2756967" y="3787681"/>
            <a:ext cx="7830641" cy="1938992"/>
          </a:xfrm>
          <a:prstGeom prst="rect">
            <a:avLst/>
          </a:prstGeom>
          <a:noFill/>
        </p:spPr>
        <p:txBody>
          <a:bodyPr wrap="square" rtlCol="0">
            <a:spAutoFit/>
          </a:bodyPr>
          <a:lstStyle/>
          <a:p>
            <a:pPr>
              <a:spcBef>
                <a:spcPct val="20000"/>
              </a:spcBef>
              <a:buClr>
                <a:srgbClr val="0BD0D9"/>
              </a:buClr>
              <a:buSzPct val="95000"/>
              <a:buFont typeface="Wingdings 2" panose="05020102010507070707" pitchFamily="18" charset="2"/>
              <a:buNone/>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当从分水器中分出理论出水量时（理论分水量如何计算）反应接近终点，一般分水量大于理论产水量（仪器药品中含水或副反应生成水）。所以不能单从分出理论分水量判断反应终点，而应该从冷凝管回滴的液滴中很少有水珠落于水面作为反应结束的标志，反应时间也可作参考。</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 Placeholder 3"/>
          <p:cNvSpPr txBox="1"/>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rPr>
              <a:t>四、注意事项</a:t>
            </a:r>
            <a:endParaRPr lang="zh-CN" altLang="en-US" sz="2800" b="1" dirty="0">
              <a:solidFill>
                <a:srgbClr val="1092F1"/>
              </a:solidFill>
              <a:latin typeface="Times New Roman" panose="02020603050405020304" pitchFamily="18" charset="0"/>
              <a:ea typeface="微软雅黑" panose="020B0503020204020204" pitchFamily="34" charset="-122"/>
              <a:cs typeface="Times New Roman" panose="02020603050405020304" pitchFamily="18" charset="0"/>
              <a:sym typeface="Times New Roman" panose="02020603050405020304" pitchFamily="18" charset="0"/>
            </a:endParaRPr>
          </a:p>
        </p:txBody>
      </p:sp>
      <p:cxnSp>
        <p:nvCxnSpPr>
          <p:cNvPr id="18" name="直接连接符 17"/>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13"/>
                                        </p:tgtEl>
                                        <p:attrNameLst>
                                          <p:attrName>style.visibility</p:attrName>
                                        </p:attrNameLst>
                                      </p:cBhvr>
                                      <p:to>
                                        <p:strVal val="visible"/>
                                      </p:to>
                                    </p:set>
                                    <p:anim calcmode="lin" valueType="num">
                                      <p:cBhvr>
                                        <p:cTn id="7" dur="500" fill="hold"/>
                                        <p:tgtEl>
                                          <p:spTgt spid="113"/>
                                        </p:tgtEl>
                                        <p:attrNameLst>
                                          <p:attrName>ppt_w</p:attrName>
                                        </p:attrNameLst>
                                      </p:cBhvr>
                                      <p:tavLst>
                                        <p:tav tm="0">
                                          <p:val>
                                            <p:fltVal val="0"/>
                                          </p:val>
                                        </p:tav>
                                        <p:tav tm="100000">
                                          <p:val>
                                            <p:strVal val="#ppt_w"/>
                                          </p:val>
                                        </p:tav>
                                      </p:tavLst>
                                    </p:anim>
                                    <p:anim calcmode="lin" valueType="num">
                                      <p:cBhvr>
                                        <p:cTn id="8" dur="500" fill="hold"/>
                                        <p:tgtEl>
                                          <p:spTgt spid="113"/>
                                        </p:tgtEl>
                                        <p:attrNameLst>
                                          <p:attrName>ppt_h</p:attrName>
                                        </p:attrNameLst>
                                      </p:cBhvr>
                                      <p:tavLst>
                                        <p:tav tm="0">
                                          <p:val>
                                            <p:fltVal val="0"/>
                                          </p:val>
                                        </p:tav>
                                        <p:tav tm="100000">
                                          <p:val>
                                            <p:strVal val="#ppt_h"/>
                                          </p:val>
                                        </p:tav>
                                      </p:tavLst>
                                    </p:anim>
                                    <p:animEffect transition="in" filter="fade">
                                      <p:cBhvr>
                                        <p:cTn id="9" dur="500"/>
                                        <p:tgtEl>
                                          <p:spTgt spid="113"/>
                                        </p:tgtEl>
                                      </p:cBhvr>
                                    </p:animEffect>
                                  </p:childTnLst>
                                </p:cTn>
                              </p:par>
                              <p:par>
                                <p:cTn id="10" presetID="22" presetClass="entr" presetSubtype="8" fill="hold" nodeType="withEffect">
                                  <p:stCondLst>
                                    <p:cond delay="0"/>
                                  </p:stCondLst>
                                  <p:childTnLst>
                                    <p:set>
                                      <p:cBhvr>
                                        <p:cTn id="11" dur="1" fill="hold">
                                          <p:stCondLst>
                                            <p:cond delay="0"/>
                                          </p:stCondLst>
                                        </p:cTn>
                                        <p:tgtEl>
                                          <p:spTgt spid="158"/>
                                        </p:tgtEl>
                                        <p:attrNameLst>
                                          <p:attrName>style.visibility</p:attrName>
                                        </p:attrNameLst>
                                      </p:cBhvr>
                                      <p:to>
                                        <p:strVal val="visible"/>
                                      </p:to>
                                    </p:set>
                                    <p:animEffect transition="in" filter="wipe(left)">
                                      <p:cBhvr>
                                        <p:cTn id="12" dur="500"/>
                                        <p:tgtEl>
                                          <p:spTgt spid="158"/>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200"/>
                                        </p:tgtEl>
                                        <p:attrNameLst>
                                          <p:attrName>style.visibility</p:attrName>
                                        </p:attrNameLst>
                                      </p:cBhvr>
                                      <p:to>
                                        <p:strVal val="visible"/>
                                      </p:to>
                                    </p:set>
                                    <p:animEffect transition="in" filter="wipe(up)">
                                      <p:cBhvr>
                                        <p:cTn id="15" dur="500"/>
                                        <p:tgtEl>
                                          <p:spTgt spid="200"/>
                                        </p:tgtEl>
                                      </p:cBhvr>
                                    </p:animEffect>
                                  </p:childTnLst>
                                </p:cTn>
                              </p:par>
                              <p:par>
                                <p:cTn id="16" presetID="53" presetClass="entr" presetSubtype="16" fill="hold" nodeType="withEffect">
                                  <p:stCondLst>
                                    <p:cond delay="0"/>
                                  </p:stCondLst>
                                  <p:childTnLst>
                                    <p:set>
                                      <p:cBhvr>
                                        <p:cTn id="17" dur="1" fill="hold">
                                          <p:stCondLst>
                                            <p:cond delay="0"/>
                                          </p:stCondLst>
                                        </p:cTn>
                                        <p:tgtEl>
                                          <p:spTgt spid="35"/>
                                        </p:tgtEl>
                                        <p:attrNameLst>
                                          <p:attrName>style.visibility</p:attrName>
                                        </p:attrNameLst>
                                      </p:cBhvr>
                                      <p:to>
                                        <p:strVal val="visible"/>
                                      </p:to>
                                    </p:set>
                                    <p:anim calcmode="lin" valueType="num">
                                      <p:cBhvr>
                                        <p:cTn id="18" dur="500" fill="hold"/>
                                        <p:tgtEl>
                                          <p:spTgt spid="35"/>
                                        </p:tgtEl>
                                        <p:attrNameLst>
                                          <p:attrName>ppt_w</p:attrName>
                                        </p:attrNameLst>
                                      </p:cBhvr>
                                      <p:tavLst>
                                        <p:tav tm="0">
                                          <p:val>
                                            <p:fltVal val="0"/>
                                          </p:val>
                                        </p:tav>
                                        <p:tav tm="100000">
                                          <p:val>
                                            <p:strVal val="#ppt_w"/>
                                          </p:val>
                                        </p:tav>
                                      </p:tavLst>
                                    </p:anim>
                                    <p:anim calcmode="lin" valueType="num">
                                      <p:cBhvr>
                                        <p:cTn id="19" dur="500" fill="hold"/>
                                        <p:tgtEl>
                                          <p:spTgt spid="35"/>
                                        </p:tgtEl>
                                        <p:attrNameLst>
                                          <p:attrName>ppt_h</p:attrName>
                                        </p:attrNameLst>
                                      </p:cBhvr>
                                      <p:tavLst>
                                        <p:tav tm="0">
                                          <p:val>
                                            <p:fltVal val="0"/>
                                          </p:val>
                                        </p:tav>
                                        <p:tav tm="100000">
                                          <p:val>
                                            <p:strVal val="#ppt_h"/>
                                          </p:val>
                                        </p:tav>
                                      </p:tavLst>
                                    </p:anim>
                                    <p:animEffect transition="in" filter="fade">
                                      <p:cBhvr>
                                        <p:cTn id="20" dur="500"/>
                                        <p:tgtEl>
                                          <p:spTgt spid="35"/>
                                        </p:tgtEl>
                                      </p:cBhvr>
                                    </p:animEffect>
                                  </p:childTnLst>
                                </p:cTn>
                              </p:par>
                              <p:par>
                                <p:cTn id="21" presetID="22" presetClass="entr" presetSubtype="8" fill="hold" nodeType="with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wipe(left)">
                                      <p:cBhvr>
                                        <p:cTn id="23" dur="500"/>
                                        <p:tgtEl>
                                          <p:spTgt spid="38"/>
                                        </p:tgtEl>
                                      </p:cBhvr>
                                    </p:animEffect>
                                  </p:childTnLst>
                                </p:cTn>
                              </p:par>
                              <p:par>
                                <p:cTn id="24" presetID="22" presetClass="entr" presetSubtype="1" fill="hold" grpId="0" nodeType="with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wipe(up)">
                                      <p:cBhvr>
                                        <p:cTn id="2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P spid="41" grpId="0"/>
    </p:bldLst>
  </p:timing>
</p:sld>
</file>

<file path=ppt/tags/tag1.xml><?xml version="1.0" encoding="utf-8"?>
<p:tagLst xmlns:p="http://schemas.openxmlformats.org/presentationml/2006/main">
  <p:tag name="ISLIDE.VECTOR" val="70378a10-d670-4bdf-9fdf-f06b7ed17937"/>
</p:tagLst>
</file>

<file path=ppt/tags/tag2.xml><?xml version="1.0" encoding="utf-8"?>
<p:tagLst xmlns:p="http://schemas.openxmlformats.org/presentationml/2006/main">
  <p:tag name="ISLIDE.VECTOR" val="70378a10-d670-4bdf-9fdf-f06b7ed17937"/>
</p:tagLst>
</file>

<file path=ppt/theme/theme1.xml><?xml version="1.0" encoding="utf-8"?>
<a:theme xmlns:a="http://schemas.openxmlformats.org/drawingml/2006/main" name="Office Theme">
  <a:themeElements>
    <a:clrScheme name="自定义 386">
      <a:dk1>
        <a:sysClr val="windowText" lastClr="000000"/>
      </a:dk1>
      <a:lt1>
        <a:sysClr val="window" lastClr="FFFFFF"/>
      </a:lt1>
      <a:dk2>
        <a:srgbClr val="29ABE2"/>
      </a:dk2>
      <a:lt2>
        <a:srgbClr val="E7E6E6"/>
      </a:lt2>
      <a:accent1>
        <a:srgbClr val="29ABE2"/>
      </a:accent1>
      <a:accent2>
        <a:srgbClr val="C8C8C8"/>
      </a:accent2>
      <a:accent3>
        <a:srgbClr val="29ABE2"/>
      </a:accent3>
      <a:accent4>
        <a:srgbClr val="C8C8C8"/>
      </a:accent4>
      <a:accent5>
        <a:srgbClr val="29ABE2"/>
      </a:accent5>
      <a:accent6>
        <a:srgbClr val="C8C8C8"/>
      </a:accent6>
      <a:hlink>
        <a:srgbClr val="29ABE2"/>
      </a:hlink>
      <a:folHlink>
        <a:srgbClr val="C8C8C8"/>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1518</Words>
  <Application>WPS 演示</Application>
  <PresentationFormat>自定义</PresentationFormat>
  <Paragraphs>141</Paragraphs>
  <Slides>12</Slides>
  <Notes>12</Notes>
  <HiddenSlides>0</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2</vt:i4>
      </vt:variant>
      <vt:variant>
        <vt:lpstr>幻灯片标题</vt:lpstr>
      </vt:variant>
      <vt:variant>
        <vt:i4>12</vt:i4>
      </vt:variant>
    </vt:vector>
  </HeadingPairs>
  <TitlesOfParts>
    <vt:vector size="29" baseType="lpstr">
      <vt:lpstr>Arial</vt:lpstr>
      <vt:lpstr>宋体</vt:lpstr>
      <vt:lpstr>Wingdings</vt:lpstr>
      <vt:lpstr>Calibri</vt:lpstr>
      <vt:lpstr>微软雅黑</vt:lpstr>
      <vt:lpstr>Arial</vt:lpstr>
      <vt:lpstr>时尚中黑简体</vt:lpstr>
      <vt:lpstr>Times New Roman</vt:lpstr>
      <vt:lpstr>FontAwesome</vt:lpstr>
      <vt:lpstr>Symbol</vt:lpstr>
      <vt:lpstr>Wingdings 2</vt:lpstr>
      <vt:lpstr>Arial Unicode MS</vt:lpstr>
      <vt:lpstr>Segoe Print</vt:lpstr>
      <vt:lpstr>Calibri Light</vt:lpstr>
      <vt:lpstr>Office Theme</vt:lpstr>
      <vt:lpstr>Equation.DSMT4</vt:lpstr>
      <vt:lpstr>Equation.DSMT4</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bt1191</dc:title>
  <dc:creator/>
  <cp:lastModifiedBy>hasee</cp:lastModifiedBy>
  <cp:revision>3</cp:revision>
  <dcterms:created xsi:type="dcterms:W3CDTF">2017-02-21T13:09:00Z</dcterms:created>
  <dcterms:modified xsi:type="dcterms:W3CDTF">2018-09-29T02:38:52Z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

<file path=docProps/thumbnail.jpeg>
</file>